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59" r:id="rId5"/>
    <p:sldId id="260" r:id="rId6"/>
    <p:sldId id="261" r:id="rId7"/>
    <p:sldId id="269" r:id="rId8"/>
    <p:sldId id="281" r:id="rId9"/>
    <p:sldId id="274" r:id="rId10"/>
    <p:sldId id="278" r:id="rId11"/>
    <p:sldId id="279" r:id="rId12"/>
    <p:sldId id="275" r:id="rId13"/>
    <p:sldId id="276" r:id="rId14"/>
    <p:sldId id="277" r:id="rId15"/>
    <p:sldId id="280" r:id="rId16"/>
    <p:sldId id="262" r:id="rId17"/>
    <p:sldId id="263" r:id="rId18"/>
    <p:sldId id="273" r:id="rId19"/>
    <p:sldId id="264" r:id="rId20"/>
    <p:sldId id="265" r:id="rId21"/>
    <p:sldId id="266" r:id="rId22"/>
    <p:sldId id="268" r:id="rId23"/>
    <p:sldId id="267" r:id="rId24"/>
    <p:sldId id="272" r:id="rId25"/>
    <p:sldId id="270" r:id="rId26"/>
    <p:sldId id="27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86" d="100"/>
          <a:sy n="86" d="100"/>
        </p:scale>
        <p:origin x="40"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514968744736111E-2"/>
          <c:y val="2.6012273289505922E-2"/>
          <c:w val="0.93980174288694962"/>
          <c:h val="0.6851560388588040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Phone Tree</c:v>
                </c:pt>
                <c:pt idx="1">
                  <c:v>Text Message</c:v>
                </c:pt>
                <c:pt idx="2">
                  <c:v>Msg App</c:v>
                </c:pt>
                <c:pt idx="3">
                  <c:v>MsgApp</c:v>
                </c:pt>
              </c:strCache>
            </c:strRef>
          </c:cat>
          <c:val>
            <c:numRef>
              <c:f>Sheet1!$B$2:$B$5</c:f>
              <c:numCache>
                <c:formatCode>General</c:formatCode>
                <c:ptCount val="4"/>
                <c:pt idx="0">
                  <c:v>43</c:v>
                </c:pt>
                <c:pt idx="1">
                  <c:v>54</c:v>
                </c:pt>
                <c:pt idx="2">
                  <c:v>32</c:v>
                </c:pt>
                <c:pt idx="3">
                  <c:v>22</c:v>
                </c:pt>
              </c:numCache>
            </c:numRef>
          </c:val>
          <c:extLst>
            <c:ext xmlns:c16="http://schemas.microsoft.com/office/drawing/2014/chart" uri="{C3380CC4-5D6E-409C-BE32-E72D297353CC}">
              <c16:uniqueId val="{00000000-6B29-4D45-8127-3B2AEF116E26}"/>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Phone Tree</c:v>
                </c:pt>
                <c:pt idx="1">
                  <c:v>Text Message</c:v>
                </c:pt>
                <c:pt idx="2">
                  <c:v>Msg App</c:v>
                </c:pt>
                <c:pt idx="3">
                  <c:v>MsgApp</c:v>
                </c:pt>
              </c:strCache>
            </c:strRef>
          </c:cat>
          <c:val>
            <c:numRef>
              <c:f>Sheet1!$C$2:$C$5</c:f>
              <c:numCache>
                <c:formatCode>General</c:formatCode>
                <c:ptCount val="4"/>
                <c:pt idx="0">
                  <c:v>0</c:v>
                </c:pt>
                <c:pt idx="1">
                  <c:v>0</c:v>
                </c:pt>
                <c:pt idx="2">
                  <c:v>0</c:v>
                </c:pt>
                <c:pt idx="3">
                  <c:v>15</c:v>
                </c:pt>
              </c:numCache>
            </c:numRef>
          </c:val>
          <c:extLst>
            <c:ext xmlns:c16="http://schemas.microsoft.com/office/drawing/2014/chart" uri="{C3380CC4-5D6E-409C-BE32-E72D297353CC}">
              <c16:uniqueId val="{00000001-6B29-4D45-8127-3B2AEF116E26}"/>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Phone Tree</c:v>
                </c:pt>
                <c:pt idx="1">
                  <c:v>Text Message</c:v>
                </c:pt>
                <c:pt idx="2">
                  <c:v>Msg App</c:v>
                </c:pt>
                <c:pt idx="3">
                  <c:v>MsgApp</c:v>
                </c:pt>
              </c:strCache>
            </c:strRef>
          </c:cat>
          <c:val>
            <c:numRef>
              <c:f>Sheet1!$D$2:$D$5</c:f>
              <c:numCache>
                <c:formatCode>General</c:formatCode>
                <c:ptCount val="4"/>
                <c:pt idx="0">
                  <c:v>0</c:v>
                </c:pt>
                <c:pt idx="1">
                  <c:v>0</c:v>
                </c:pt>
                <c:pt idx="2">
                  <c:v>0</c:v>
                </c:pt>
                <c:pt idx="3">
                  <c:v>5</c:v>
                </c:pt>
              </c:numCache>
            </c:numRef>
          </c:val>
          <c:extLst>
            <c:ext xmlns:c16="http://schemas.microsoft.com/office/drawing/2014/chart" uri="{C3380CC4-5D6E-409C-BE32-E72D297353CC}">
              <c16:uniqueId val="{00000002-6B29-4D45-8127-3B2AEF116E26}"/>
            </c:ext>
          </c:extLst>
        </c:ser>
        <c:dLbls>
          <c:showLegendKey val="0"/>
          <c:showVal val="0"/>
          <c:showCatName val="0"/>
          <c:showSerName val="0"/>
          <c:showPercent val="0"/>
          <c:showBubbleSize val="0"/>
        </c:dLbls>
        <c:gapWidth val="219"/>
        <c:overlap val="-27"/>
        <c:axId val="87471168"/>
        <c:axId val="87470688"/>
      </c:barChart>
      <c:catAx>
        <c:axId val="8747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7470688"/>
        <c:crosses val="autoZero"/>
        <c:auto val="1"/>
        <c:lblAlgn val="ctr"/>
        <c:lblOffset val="100"/>
        <c:noMultiLvlLbl val="0"/>
      </c:catAx>
      <c:valAx>
        <c:axId val="87470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747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198257113050338E-2"/>
          <c:y val="7.1515217201935585E-2"/>
          <c:w val="0.93980174288694962"/>
          <c:h val="0.6851560388588040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Phone Tree</c:v>
                </c:pt>
                <c:pt idx="1">
                  <c:v>Text Message</c:v>
                </c:pt>
                <c:pt idx="2">
                  <c:v>Msg App</c:v>
                </c:pt>
                <c:pt idx="3">
                  <c:v>MsgApp</c:v>
                </c:pt>
              </c:strCache>
            </c:strRef>
          </c:cat>
          <c:val>
            <c:numRef>
              <c:f>Sheet1!$B$2:$B$5</c:f>
              <c:numCache>
                <c:formatCode>General</c:formatCode>
                <c:ptCount val="4"/>
                <c:pt idx="0">
                  <c:v>43</c:v>
                </c:pt>
                <c:pt idx="1">
                  <c:v>54</c:v>
                </c:pt>
                <c:pt idx="2">
                  <c:v>32</c:v>
                </c:pt>
                <c:pt idx="3">
                  <c:v>22</c:v>
                </c:pt>
              </c:numCache>
            </c:numRef>
          </c:val>
          <c:extLst>
            <c:ext xmlns:c16="http://schemas.microsoft.com/office/drawing/2014/chart" uri="{C3380CC4-5D6E-409C-BE32-E72D297353CC}">
              <c16:uniqueId val="{00000000-A3AD-4334-8513-3B6E342A722D}"/>
            </c:ext>
          </c:extLst>
        </c:ser>
        <c:ser>
          <c:idx val="2"/>
          <c:order val="1"/>
          <c:tx>
            <c:strRef>
              <c:f>Sheet1!$D$1</c:f>
              <c:strCache>
                <c:ptCount val="1"/>
                <c:pt idx="0">
                  <c:v>Series 3</c:v>
                </c:pt>
              </c:strCache>
            </c:strRef>
          </c:tx>
          <c:spPr>
            <a:solidFill>
              <a:schemeClr val="accent3"/>
            </a:solidFill>
            <a:ln>
              <a:noFill/>
            </a:ln>
            <a:effectLst/>
          </c:spPr>
          <c:invertIfNegative val="0"/>
          <c:cat>
            <c:strRef>
              <c:f>Sheet1!$A$2:$A$5</c:f>
              <c:strCache>
                <c:ptCount val="4"/>
                <c:pt idx="0">
                  <c:v>Phone Tree</c:v>
                </c:pt>
                <c:pt idx="1">
                  <c:v>Text Message</c:v>
                </c:pt>
                <c:pt idx="2">
                  <c:v>Msg App</c:v>
                </c:pt>
                <c:pt idx="3">
                  <c:v>MsgApp</c:v>
                </c:pt>
              </c:strCache>
            </c:strRef>
          </c:cat>
          <c:val>
            <c:numRef>
              <c:f>Sheet1!$D$2:$D$5</c:f>
              <c:numCache>
                <c:formatCode>General</c:formatCode>
                <c:ptCount val="4"/>
                <c:pt idx="0">
                  <c:v>0</c:v>
                </c:pt>
                <c:pt idx="1">
                  <c:v>0</c:v>
                </c:pt>
                <c:pt idx="2">
                  <c:v>0</c:v>
                </c:pt>
                <c:pt idx="3">
                  <c:v>5</c:v>
                </c:pt>
              </c:numCache>
            </c:numRef>
          </c:val>
          <c:extLst>
            <c:ext xmlns:c16="http://schemas.microsoft.com/office/drawing/2014/chart" uri="{C3380CC4-5D6E-409C-BE32-E72D297353CC}">
              <c16:uniqueId val="{00000002-A3AD-4334-8513-3B6E342A722D}"/>
            </c:ext>
          </c:extLst>
        </c:ser>
        <c:dLbls>
          <c:showLegendKey val="0"/>
          <c:showVal val="0"/>
          <c:showCatName val="0"/>
          <c:showSerName val="0"/>
          <c:showPercent val="0"/>
          <c:showBubbleSize val="0"/>
        </c:dLbls>
        <c:gapWidth val="219"/>
        <c:overlap val="-27"/>
        <c:axId val="87471168"/>
        <c:axId val="87470688"/>
      </c:barChart>
      <c:catAx>
        <c:axId val="8747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7470688"/>
        <c:crosses val="autoZero"/>
        <c:auto val="1"/>
        <c:lblAlgn val="ctr"/>
        <c:lblOffset val="100"/>
        <c:noMultiLvlLbl val="0"/>
      </c:catAx>
      <c:valAx>
        <c:axId val="87470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747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560213263548365E-2"/>
          <c:y val="2.6978146194423507E-2"/>
          <c:w val="0.93980174288694962"/>
          <c:h val="0.802248159070545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Sheet1!$A$2:$A$6</c:f>
              <c:strCache>
                <c:ptCount val="5"/>
                <c:pt idx="0">
                  <c:v>Low Band</c:v>
                </c:pt>
                <c:pt idx="1">
                  <c:v>VHF</c:v>
                </c:pt>
                <c:pt idx="2">
                  <c:v>UHF </c:v>
                </c:pt>
                <c:pt idx="3">
                  <c:v>800 Mhz </c:v>
                </c:pt>
                <c:pt idx="4">
                  <c:v>Technology </c:v>
                </c:pt>
              </c:strCache>
            </c:strRef>
          </c:cat>
          <c:val>
            <c:numRef>
              <c:f>Sheet1!$B$2:$B$6</c:f>
              <c:numCache>
                <c:formatCode>General</c:formatCode>
                <c:ptCount val="5"/>
                <c:pt idx="0">
                  <c:v>10</c:v>
                </c:pt>
                <c:pt idx="1">
                  <c:v>36</c:v>
                </c:pt>
                <c:pt idx="2">
                  <c:v>46</c:v>
                </c:pt>
                <c:pt idx="3">
                  <c:v>14</c:v>
                </c:pt>
                <c:pt idx="4">
                  <c:v>29</c:v>
                </c:pt>
              </c:numCache>
            </c:numRef>
          </c:val>
          <c:extLst>
            <c:ext xmlns:c16="http://schemas.microsoft.com/office/drawing/2014/chart" uri="{C3380CC4-5D6E-409C-BE32-E72D297353CC}">
              <c16:uniqueId val="{00000000-BB98-4AEB-9346-DF2E096FC530}"/>
            </c:ext>
          </c:extLst>
        </c:ser>
        <c:ser>
          <c:idx val="1"/>
          <c:order val="1"/>
          <c:tx>
            <c:strRef>
              <c:f>Sheet1!$C$1</c:f>
              <c:strCache>
                <c:ptCount val="1"/>
                <c:pt idx="0">
                  <c:v>Series 2</c:v>
                </c:pt>
              </c:strCache>
            </c:strRef>
          </c:tx>
          <c:spPr>
            <a:solidFill>
              <a:schemeClr val="accent2"/>
            </a:solidFill>
            <a:ln>
              <a:noFill/>
            </a:ln>
            <a:effectLst/>
          </c:spPr>
          <c:invertIfNegative val="0"/>
          <c:cat>
            <c:strRef>
              <c:f>Sheet1!$A$2:$A$6</c:f>
              <c:strCache>
                <c:ptCount val="5"/>
                <c:pt idx="0">
                  <c:v>Low Band</c:v>
                </c:pt>
                <c:pt idx="1">
                  <c:v>VHF</c:v>
                </c:pt>
                <c:pt idx="2">
                  <c:v>UHF </c:v>
                </c:pt>
                <c:pt idx="3">
                  <c:v>800 Mhz </c:v>
                </c:pt>
                <c:pt idx="4">
                  <c:v>Technology </c:v>
                </c:pt>
              </c:strCache>
            </c:strRef>
          </c:cat>
          <c:val>
            <c:numRef>
              <c:f>Sheet1!$C$2:$C$6</c:f>
              <c:numCache>
                <c:formatCode>General</c:formatCode>
                <c:ptCount val="5"/>
                <c:pt idx="0">
                  <c:v>0</c:v>
                </c:pt>
                <c:pt idx="1">
                  <c:v>0</c:v>
                </c:pt>
                <c:pt idx="2">
                  <c:v>0</c:v>
                </c:pt>
                <c:pt idx="3">
                  <c:v>0</c:v>
                </c:pt>
                <c:pt idx="4">
                  <c:v>57</c:v>
                </c:pt>
              </c:numCache>
            </c:numRef>
          </c:val>
          <c:extLst>
            <c:ext xmlns:c16="http://schemas.microsoft.com/office/drawing/2014/chart" uri="{C3380CC4-5D6E-409C-BE32-E72D297353CC}">
              <c16:uniqueId val="{00000001-BB98-4AEB-9346-DF2E096FC530}"/>
            </c:ext>
          </c:extLst>
        </c:ser>
        <c:ser>
          <c:idx val="2"/>
          <c:order val="2"/>
          <c:tx>
            <c:strRef>
              <c:f>Sheet1!$D$1</c:f>
              <c:strCache>
                <c:ptCount val="1"/>
                <c:pt idx="0">
                  <c:v>Series 3</c:v>
                </c:pt>
              </c:strCache>
            </c:strRef>
          </c:tx>
          <c:spPr>
            <a:solidFill>
              <a:schemeClr val="accent3"/>
            </a:solidFill>
            <a:ln>
              <a:noFill/>
            </a:ln>
            <a:effectLst/>
          </c:spPr>
          <c:invertIfNegative val="0"/>
          <c:cat>
            <c:strRef>
              <c:f>Sheet1!$A$2:$A$6</c:f>
              <c:strCache>
                <c:ptCount val="5"/>
                <c:pt idx="0">
                  <c:v>Low Band</c:v>
                </c:pt>
                <c:pt idx="1">
                  <c:v>VHF</c:v>
                </c:pt>
                <c:pt idx="2">
                  <c:v>UHF </c:v>
                </c:pt>
                <c:pt idx="3">
                  <c:v>800 Mhz </c:v>
                </c:pt>
                <c:pt idx="4">
                  <c:v>Technology </c:v>
                </c:pt>
              </c:strCache>
            </c:strRef>
          </c:cat>
          <c:val>
            <c:numRef>
              <c:f>Sheet1!$D$2:$D$6</c:f>
              <c:numCache>
                <c:formatCode>General</c:formatCode>
                <c:ptCount val="5"/>
                <c:pt idx="0">
                  <c:v>0</c:v>
                </c:pt>
                <c:pt idx="1">
                  <c:v>0</c:v>
                </c:pt>
                <c:pt idx="2">
                  <c:v>0</c:v>
                </c:pt>
                <c:pt idx="3">
                  <c:v>0</c:v>
                </c:pt>
                <c:pt idx="4">
                  <c:v>1</c:v>
                </c:pt>
              </c:numCache>
            </c:numRef>
          </c:val>
          <c:extLst>
            <c:ext xmlns:c16="http://schemas.microsoft.com/office/drawing/2014/chart" uri="{C3380CC4-5D6E-409C-BE32-E72D297353CC}">
              <c16:uniqueId val="{00000002-BB98-4AEB-9346-DF2E096FC530}"/>
            </c:ext>
          </c:extLst>
        </c:ser>
        <c:dLbls>
          <c:showLegendKey val="0"/>
          <c:showVal val="0"/>
          <c:showCatName val="0"/>
          <c:showSerName val="0"/>
          <c:showPercent val="0"/>
          <c:showBubbleSize val="0"/>
        </c:dLbls>
        <c:gapWidth val="219"/>
        <c:overlap val="-27"/>
        <c:axId val="215774464"/>
        <c:axId val="215773504"/>
      </c:barChart>
      <c:catAx>
        <c:axId val="21577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5773504"/>
        <c:crosses val="autoZero"/>
        <c:auto val="1"/>
        <c:lblAlgn val="ctr"/>
        <c:lblOffset val="100"/>
        <c:noMultiLvlLbl val="0"/>
      </c:catAx>
      <c:valAx>
        <c:axId val="215773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5774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20879372456472E-2"/>
          <c:y val="2.2740388770944364E-2"/>
          <c:w val="0.93980174288694962"/>
          <c:h val="0.8211513938043404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3"/>
                <c:pt idx="0">
                  <c:v>Ham Radio</c:v>
                </c:pt>
                <c:pt idx="1">
                  <c:v>FRS/GMRS</c:v>
                </c:pt>
                <c:pt idx="2">
                  <c:v>MURS(VHF)</c:v>
                </c:pt>
              </c:strCache>
            </c:strRef>
          </c:cat>
          <c:val>
            <c:numRef>
              <c:f>Sheet1!$B$2:$B$5</c:f>
              <c:numCache>
                <c:formatCode>General</c:formatCode>
                <c:ptCount val="4"/>
                <c:pt idx="0">
                  <c:v>25</c:v>
                </c:pt>
                <c:pt idx="1">
                  <c:v>50</c:v>
                </c:pt>
                <c:pt idx="2">
                  <c:v>18</c:v>
                </c:pt>
              </c:numCache>
            </c:numRef>
          </c:val>
          <c:extLst>
            <c:ext xmlns:c16="http://schemas.microsoft.com/office/drawing/2014/chart" uri="{C3380CC4-5D6E-409C-BE32-E72D297353CC}">
              <c16:uniqueId val="{00000000-BE49-4B3B-8641-5DCE8489A86E}"/>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3"/>
                <c:pt idx="0">
                  <c:v>Ham Radio</c:v>
                </c:pt>
                <c:pt idx="1">
                  <c:v>FRS/GMRS</c:v>
                </c:pt>
                <c:pt idx="2">
                  <c:v>MURS(VHF)</c:v>
                </c:pt>
              </c:strCache>
            </c:strRef>
          </c:cat>
          <c:val>
            <c:numRef>
              <c:f>Sheet1!$C$2:$C$5</c:f>
              <c:numCache>
                <c:formatCode>General</c:formatCode>
                <c:ptCount val="4"/>
                <c:pt idx="0">
                  <c:v>0</c:v>
                </c:pt>
                <c:pt idx="1">
                  <c:v>0</c:v>
                </c:pt>
                <c:pt idx="2">
                  <c:v>0</c:v>
                </c:pt>
              </c:numCache>
            </c:numRef>
          </c:val>
          <c:extLst>
            <c:ext xmlns:c16="http://schemas.microsoft.com/office/drawing/2014/chart" uri="{C3380CC4-5D6E-409C-BE32-E72D297353CC}">
              <c16:uniqueId val="{00000001-BE49-4B3B-8641-5DCE8489A86E}"/>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3"/>
                <c:pt idx="0">
                  <c:v>Ham Radio</c:v>
                </c:pt>
                <c:pt idx="1">
                  <c:v>FRS/GMRS</c:v>
                </c:pt>
                <c:pt idx="2">
                  <c:v>MURS(VHF)</c:v>
                </c:pt>
              </c:strCache>
            </c:strRef>
          </c:cat>
          <c:val>
            <c:numRef>
              <c:f>Sheet1!$D$2:$D$5</c:f>
              <c:numCache>
                <c:formatCode>General</c:formatCode>
                <c:ptCount val="4"/>
                <c:pt idx="0">
                  <c:v>0</c:v>
                </c:pt>
                <c:pt idx="1">
                  <c:v>0</c:v>
                </c:pt>
                <c:pt idx="2">
                  <c:v>0</c:v>
                </c:pt>
              </c:numCache>
            </c:numRef>
          </c:val>
          <c:extLst>
            <c:ext xmlns:c16="http://schemas.microsoft.com/office/drawing/2014/chart" uri="{C3380CC4-5D6E-409C-BE32-E72D297353CC}">
              <c16:uniqueId val="{00000002-BE49-4B3B-8641-5DCE8489A86E}"/>
            </c:ext>
          </c:extLst>
        </c:ser>
        <c:dLbls>
          <c:showLegendKey val="0"/>
          <c:showVal val="0"/>
          <c:showCatName val="0"/>
          <c:showSerName val="0"/>
          <c:showPercent val="0"/>
          <c:showBubbleSize val="0"/>
        </c:dLbls>
        <c:gapWidth val="219"/>
        <c:overlap val="-27"/>
        <c:axId val="217025984"/>
        <c:axId val="217024544"/>
      </c:barChart>
      <c:catAx>
        <c:axId val="217025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7024544"/>
        <c:crosses val="autoZero"/>
        <c:auto val="1"/>
        <c:lblAlgn val="ctr"/>
        <c:lblOffset val="100"/>
        <c:noMultiLvlLbl val="0"/>
      </c:catAx>
      <c:valAx>
        <c:axId val="2170245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7025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Int. Gateway14</c:v>
                </c:pt>
                <c:pt idx="1">
                  <c:v>Cross band</c:v>
                </c:pt>
                <c:pt idx="2">
                  <c:v>Packet Data</c:v>
                </c:pt>
                <c:pt idx="3">
                  <c:v>Meshtastic</c:v>
                </c:pt>
              </c:strCache>
            </c:strRef>
          </c:cat>
          <c:val>
            <c:numRef>
              <c:f>Sheet1!$B$2:$B$5</c:f>
              <c:numCache>
                <c:formatCode>General</c:formatCode>
                <c:ptCount val="4"/>
                <c:pt idx="0">
                  <c:v>14</c:v>
                </c:pt>
                <c:pt idx="1">
                  <c:v>2.5</c:v>
                </c:pt>
                <c:pt idx="2">
                  <c:v>1</c:v>
                </c:pt>
                <c:pt idx="3">
                  <c:v>1</c:v>
                </c:pt>
              </c:numCache>
            </c:numRef>
          </c:val>
          <c:extLst>
            <c:ext xmlns:c16="http://schemas.microsoft.com/office/drawing/2014/chart" uri="{C3380CC4-5D6E-409C-BE32-E72D297353CC}">
              <c16:uniqueId val="{00000000-53CD-4A88-B966-EA211577D1C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Int. Gateway14</c:v>
                </c:pt>
                <c:pt idx="1">
                  <c:v>Cross band</c:v>
                </c:pt>
                <c:pt idx="2">
                  <c:v>Packet Data</c:v>
                </c:pt>
                <c:pt idx="3">
                  <c:v>Meshtastic</c:v>
                </c:pt>
              </c:strCache>
            </c:strRef>
          </c:cat>
          <c:val>
            <c:numRef>
              <c:f>Sheet1!$C$2:$C$5</c:f>
              <c:numCache>
                <c:formatCode>General</c:formatCode>
                <c:ptCount val="4"/>
                <c:pt idx="0">
                  <c:v>0</c:v>
                </c:pt>
                <c:pt idx="1">
                  <c:v>1</c:v>
                </c:pt>
                <c:pt idx="2">
                  <c:v>1</c:v>
                </c:pt>
                <c:pt idx="3">
                  <c:v>0</c:v>
                </c:pt>
              </c:numCache>
            </c:numRef>
          </c:val>
          <c:extLst>
            <c:ext xmlns:c16="http://schemas.microsoft.com/office/drawing/2014/chart" uri="{C3380CC4-5D6E-409C-BE32-E72D297353CC}">
              <c16:uniqueId val="{00000001-53CD-4A88-B966-EA211577D1C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Int. Gateway14</c:v>
                </c:pt>
                <c:pt idx="1">
                  <c:v>Cross band</c:v>
                </c:pt>
                <c:pt idx="2">
                  <c:v>Packet Data</c:v>
                </c:pt>
                <c:pt idx="3">
                  <c:v>Meshtastic</c:v>
                </c:pt>
              </c:strCache>
            </c:strRef>
          </c:cat>
          <c:val>
            <c:numRef>
              <c:f>Sheet1!$D$2:$D$5</c:f>
              <c:numCache>
                <c:formatCode>General</c:formatCode>
                <c:ptCount val="4"/>
                <c:pt idx="0">
                  <c:v>0</c:v>
                </c:pt>
                <c:pt idx="1">
                  <c:v>1</c:v>
                </c:pt>
                <c:pt idx="2">
                  <c:v>1</c:v>
                </c:pt>
                <c:pt idx="3">
                  <c:v>0</c:v>
                </c:pt>
              </c:numCache>
            </c:numRef>
          </c:val>
          <c:extLst>
            <c:ext xmlns:c16="http://schemas.microsoft.com/office/drawing/2014/chart" uri="{C3380CC4-5D6E-409C-BE32-E72D297353CC}">
              <c16:uniqueId val="{00000002-53CD-4A88-B966-EA211577D1C9}"/>
            </c:ext>
          </c:extLst>
        </c:ser>
        <c:dLbls>
          <c:showLegendKey val="0"/>
          <c:showVal val="0"/>
          <c:showCatName val="0"/>
          <c:showSerName val="0"/>
          <c:showPercent val="0"/>
          <c:showBubbleSize val="0"/>
        </c:dLbls>
        <c:gapWidth val="219"/>
        <c:overlap val="-27"/>
        <c:axId val="223933840"/>
        <c:axId val="223931920"/>
      </c:barChart>
      <c:catAx>
        <c:axId val="223933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3931920"/>
        <c:crosses val="autoZero"/>
        <c:auto val="1"/>
        <c:lblAlgn val="ctr"/>
        <c:lblOffset val="100"/>
        <c:noMultiLvlLbl val="0"/>
      </c:catAx>
      <c:valAx>
        <c:axId val="223931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3933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0.75591</cdr:x>
      <cdr:y>0.30043</cdr:y>
    </cdr:from>
    <cdr:to>
      <cdr:x>0.98182</cdr:x>
      <cdr:y>0.42831</cdr:y>
    </cdr:to>
    <cdr:sp macro="" textlink="">
      <cdr:nvSpPr>
        <cdr:cNvPr id="2" name="TextBox 1">
          <a:extLst xmlns:a="http://schemas.openxmlformats.org/drawingml/2006/main">
            <a:ext uri="{FF2B5EF4-FFF2-40B4-BE49-F238E27FC236}">
              <a16:creationId xmlns:a16="http://schemas.microsoft.com/office/drawing/2014/main" id="{3EAA454C-0A1B-73EB-0018-A44EFF05C727}"/>
            </a:ext>
          </a:extLst>
        </cdr:cNvPr>
        <cdr:cNvSpPr txBox="1"/>
      </cdr:nvSpPr>
      <cdr:spPr>
        <a:xfrm xmlns:a="http://schemas.openxmlformats.org/drawingml/2006/main">
          <a:off x="6498000" y="1166086"/>
          <a:ext cx="1942011" cy="4963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0.73159</cdr:x>
      <cdr:y>0.32679</cdr:y>
    </cdr:from>
    <cdr:to>
      <cdr:x>0.99998</cdr:x>
      <cdr:y>0.43505</cdr:y>
    </cdr:to>
    <cdr:sp macro="" textlink="">
      <cdr:nvSpPr>
        <cdr:cNvPr id="3" name="TextBox 2">
          <a:extLst xmlns:a="http://schemas.openxmlformats.org/drawingml/2006/main">
            <a:ext uri="{FF2B5EF4-FFF2-40B4-BE49-F238E27FC236}">
              <a16:creationId xmlns:a16="http://schemas.microsoft.com/office/drawing/2014/main" id="{562A2328-10C9-A5DA-B549-4EA3A9739760}"/>
            </a:ext>
          </a:extLst>
        </cdr:cNvPr>
        <cdr:cNvSpPr txBox="1"/>
      </cdr:nvSpPr>
      <cdr:spPr>
        <a:xfrm xmlns:a="http://schemas.openxmlformats.org/drawingml/2006/main">
          <a:off x="6288993" y="1268412"/>
          <a:ext cx="2307145" cy="4201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kern="1200" dirty="0"/>
            <a:t>I am ,First Due   others </a:t>
          </a:r>
        </a:p>
      </cdr:txBody>
    </cdr:sp>
  </cdr:relSizeAnchor>
</c:userShapes>
</file>

<file path=ppt/drawings/drawing2.xml><?xml version="1.0" encoding="utf-8"?>
<c:userShapes xmlns:c="http://schemas.openxmlformats.org/drawingml/2006/chart">
  <cdr:relSizeAnchor xmlns:cdr="http://schemas.openxmlformats.org/drawingml/2006/chartDrawing">
    <cdr:from>
      <cdr:x>0.75591</cdr:x>
      <cdr:y>0.30043</cdr:y>
    </cdr:from>
    <cdr:to>
      <cdr:x>0.98182</cdr:x>
      <cdr:y>0.42831</cdr:y>
    </cdr:to>
    <cdr:sp macro="" textlink="">
      <cdr:nvSpPr>
        <cdr:cNvPr id="2" name="TextBox 1">
          <a:extLst xmlns:a="http://schemas.openxmlformats.org/drawingml/2006/main">
            <a:ext uri="{FF2B5EF4-FFF2-40B4-BE49-F238E27FC236}">
              <a16:creationId xmlns:a16="http://schemas.microsoft.com/office/drawing/2014/main" id="{3EAA454C-0A1B-73EB-0018-A44EFF05C727}"/>
            </a:ext>
          </a:extLst>
        </cdr:cNvPr>
        <cdr:cNvSpPr txBox="1"/>
      </cdr:nvSpPr>
      <cdr:spPr>
        <a:xfrm xmlns:a="http://schemas.openxmlformats.org/drawingml/2006/main">
          <a:off x="6498000" y="1166086"/>
          <a:ext cx="1942011" cy="4963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0.80048</cdr:x>
      <cdr:y>0.36659</cdr:y>
    </cdr:from>
    <cdr:to>
      <cdr:x>0.99998</cdr:x>
      <cdr:y>0.46995</cdr:y>
    </cdr:to>
    <cdr:sp macro="" textlink="">
      <cdr:nvSpPr>
        <cdr:cNvPr id="3" name="TextBox 2">
          <a:extLst xmlns:a="http://schemas.openxmlformats.org/drawingml/2006/main">
            <a:ext uri="{FF2B5EF4-FFF2-40B4-BE49-F238E27FC236}">
              <a16:creationId xmlns:a16="http://schemas.microsoft.com/office/drawing/2014/main" id="{562A2328-10C9-A5DA-B549-4EA3A9739760}"/>
            </a:ext>
          </a:extLst>
        </cdr:cNvPr>
        <cdr:cNvSpPr txBox="1"/>
      </cdr:nvSpPr>
      <cdr:spPr>
        <a:xfrm xmlns:a="http://schemas.openxmlformats.org/drawingml/2006/main">
          <a:off x="6881176" y="1637075"/>
          <a:ext cx="1714963" cy="4615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kern="1200" dirty="0"/>
            <a:t>Radio,       </a:t>
          </a:r>
        </a:p>
      </cdr:txBody>
    </cdr:sp>
  </cdr:relSizeAnchor>
  <cdr:relSizeAnchor xmlns:cdr="http://schemas.openxmlformats.org/drawingml/2006/chartDrawing">
    <cdr:from>
      <cdr:x>0.8795</cdr:x>
      <cdr:y>0.56356</cdr:y>
    </cdr:from>
    <cdr:to>
      <cdr:x>1</cdr:x>
      <cdr:y>0.64351</cdr:y>
    </cdr:to>
    <cdr:sp macro="" textlink="">
      <cdr:nvSpPr>
        <cdr:cNvPr id="4" name="TextBox 3">
          <a:extLst xmlns:a="http://schemas.openxmlformats.org/drawingml/2006/main">
            <a:ext uri="{FF2B5EF4-FFF2-40B4-BE49-F238E27FC236}">
              <a16:creationId xmlns:a16="http://schemas.microsoft.com/office/drawing/2014/main" id="{B1C993BD-C9D3-0379-88B3-CBF74C75C3BC}"/>
            </a:ext>
          </a:extLst>
        </cdr:cNvPr>
        <cdr:cNvSpPr txBox="1"/>
      </cdr:nvSpPr>
      <cdr:spPr>
        <a:xfrm xmlns:a="http://schemas.openxmlformats.org/drawingml/2006/main">
          <a:off x="7560446" y="2516641"/>
          <a:ext cx="1035866" cy="3570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kern="1200" dirty="0"/>
            <a:t>Zello</a:t>
          </a:r>
          <a:r>
            <a:rPr lang="en-US" sz="1100" kern="1200" dirty="0"/>
            <a:t> </a:t>
          </a:r>
          <a:r>
            <a:rPr lang="en-US" sz="1600" b="1" kern="1200" dirty="0"/>
            <a:t>Works</a:t>
          </a:r>
        </a:p>
      </cdr:txBody>
    </cdr:sp>
  </cdr:relSizeAnchor>
</c:userShapes>
</file>

<file path=ppt/drawings/drawing3.xml><?xml version="1.0" encoding="utf-8"?>
<c:userShapes xmlns:c="http://schemas.openxmlformats.org/drawingml/2006/chart">
  <cdr:relSizeAnchor xmlns:cdr="http://schemas.openxmlformats.org/drawingml/2006/chartDrawing">
    <cdr:from>
      <cdr:x>0.75489</cdr:x>
      <cdr:y>0.07854</cdr:y>
    </cdr:from>
    <cdr:to>
      <cdr:x>0.96966</cdr:x>
      <cdr:y>0.11162</cdr:y>
    </cdr:to>
    <cdr:sp macro="" textlink="">
      <cdr:nvSpPr>
        <cdr:cNvPr id="2" name="TextBox 1">
          <a:extLst xmlns:a="http://schemas.openxmlformats.org/drawingml/2006/main">
            <a:ext uri="{FF2B5EF4-FFF2-40B4-BE49-F238E27FC236}">
              <a16:creationId xmlns:a16="http://schemas.microsoft.com/office/drawing/2014/main" id="{44578CF3-EABB-452E-3157-0240450F20EB}"/>
            </a:ext>
          </a:extLst>
        </cdr:cNvPr>
        <cdr:cNvSpPr txBox="1"/>
      </cdr:nvSpPr>
      <cdr:spPr>
        <a:xfrm xmlns:a="http://schemas.openxmlformats.org/drawingml/2006/main">
          <a:off x="6489292" y="330926"/>
          <a:ext cx="1846217" cy="13933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5A58D4-1AE3-4887-9D4F-07CB80445123}" type="datetimeFigureOut">
              <a:rPr lang="en-US" smtClean="0"/>
              <a:t>4/7/2026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2EE826-2BAA-4E25-8122-0D6C91DD7A72}" type="slidenum">
              <a:rPr lang="en-US" smtClean="0"/>
              <a:t>‹#›</a:t>
            </a:fld>
            <a:endParaRPr lang="en-US"/>
          </a:p>
        </p:txBody>
      </p:sp>
    </p:spTree>
    <p:extLst>
      <p:ext uri="{BB962C8B-B14F-4D97-AF65-F5344CB8AC3E}">
        <p14:creationId xmlns:p14="http://schemas.microsoft.com/office/powerpoint/2010/main" val="212510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2EE826-2BAA-4E25-8122-0D6C91DD7A72}" type="slidenum">
              <a:rPr lang="en-US" smtClean="0"/>
              <a:t>1</a:t>
            </a:fld>
            <a:endParaRPr lang="en-US"/>
          </a:p>
        </p:txBody>
      </p:sp>
    </p:spTree>
    <p:extLst>
      <p:ext uri="{BB962C8B-B14F-4D97-AF65-F5344CB8AC3E}">
        <p14:creationId xmlns:p14="http://schemas.microsoft.com/office/powerpoint/2010/main" val="2868159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2EE826-2BAA-4E25-8122-0D6C91DD7A72}" type="slidenum">
              <a:rPr lang="en-US" smtClean="0"/>
              <a:t>17</a:t>
            </a:fld>
            <a:endParaRPr lang="en-US"/>
          </a:p>
        </p:txBody>
      </p:sp>
    </p:spTree>
    <p:extLst>
      <p:ext uri="{BB962C8B-B14F-4D97-AF65-F5344CB8AC3E}">
        <p14:creationId xmlns:p14="http://schemas.microsoft.com/office/powerpoint/2010/main" val="2920664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2EE826-2BAA-4E25-8122-0D6C91DD7A72}" type="slidenum">
              <a:rPr lang="en-US" smtClean="0"/>
              <a:t>20</a:t>
            </a:fld>
            <a:endParaRPr lang="en-US"/>
          </a:p>
        </p:txBody>
      </p:sp>
    </p:spTree>
    <p:extLst>
      <p:ext uri="{BB962C8B-B14F-4D97-AF65-F5344CB8AC3E}">
        <p14:creationId xmlns:p14="http://schemas.microsoft.com/office/powerpoint/2010/main" val="3549431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295170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3725746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88548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3704019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8014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2933897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1803358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232741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928595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74CB0-5B86-4451-BBD2-77060B8053AB}"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243806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674CB0-5B86-4451-BBD2-77060B8053AB}"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1706044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674CB0-5B86-4451-BBD2-77060B8053AB}" type="datetimeFigureOut">
              <a:rPr lang="en-US" smtClean="0"/>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22314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674CB0-5B86-4451-BBD2-77060B8053AB}" type="datetimeFigureOut">
              <a:rPr lang="en-US" smtClean="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567275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674CB0-5B86-4451-BBD2-77060B8053AB}"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3635360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674CB0-5B86-4451-BBD2-77060B8053AB}"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219157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674CB0-5B86-4451-BBD2-77060B8053AB}"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6DC2C-A863-4FE2-B088-7285DB89FF5F}" type="slidenum">
              <a:rPr lang="en-US" smtClean="0"/>
              <a:t>‹#›</a:t>
            </a:fld>
            <a:endParaRPr lang="en-US"/>
          </a:p>
        </p:txBody>
      </p:sp>
    </p:spTree>
    <p:extLst>
      <p:ext uri="{BB962C8B-B14F-4D97-AF65-F5344CB8AC3E}">
        <p14:creationId xmlns:p14="http://schemas.microsoft.com/office/powerpoint/2010/main" val="3519689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E674CB0-5B86-4451-BBD2-77060B8053AB}" type="datetimeFigureOut">
              <a:rPr lang="en-US" smtClean="0"/>
              <a:t>4/7/2026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4B6DC2C-A863-4FE2-B088-7285DB89FF5F}" type="slidenum">
              <a:rPr lang="en-US" smtClean="0"/>
              <a:t>‹#›</a:t>
            </a:fld>
            <a:endParaRPr lang="en-US"/>
          </a:p>
        </p:txBody>
      </p:sp>
    </p:spTree>
    <p:extLst>
      <p:ext uri="{BB962C8B-B14F-4D97-AF65-F5344CB8AC3E}">
        <p14:creationId xmlns:p14="http://schemas.microsoft.com/office/powerpoint/2010/main" val="3162658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image" Target="../media/image8.jpg"/><Relationship Id="rId7" Type="http://schemas.openxmlformats.org/officeDocument/2006/relationships/hyperlink" Target="https://freepngimg.com/png/24175-antenna-photos" TargetMode="Externa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creativecommons.org/licenses/by-sa/3.0/" TargetMode="External"/><Relationship Id="rId4" Type="http://schemas.openxmlformats.org/officeDocument/2006/relationships/hyperlink" Target="https://it.wikipedia.org/wiki/Walkie-talkie"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8.jpg"/><Relationship Id="rId7" Type="http://schemas.openxmlformats.org/officeDocument/2006/relationships/hyperlink" Target="https://www.fundeu.es/recomendacion/smartphone-telefono-inteligente/" TargetMode="External"/><Relationship Id="rId12"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hyperlink" Target="https://pxhere.com/en/photo/1205726" TargetMode="External"/><Relationship Id="rId5" Type="http://schemas.openxmlformats.org/officeDocument/2006/relationships/hyperlink" Target="https://creativecommons.org/licenses/by-sa/3.0/" TargetMode="External"/><Relationship Id="rId10" Type="http://schemas.openxmlformats.org/officeDocument/2006/relationships/image" Target="../media/image12.jpg"/><Relationship Id="rId4" Type="http://schemas.openxmlformats.org/officeDocument/2006/relationships/hyperlink" Target="https://it.wikipedia.org/wiki/Walkie-talkie" TargetMode="External"/><Relationship Id="rId9" Type="http://schemas.openxmlformats.org/officeDocument/2006/relationships/hyperlink" Target="https://www.jeremydebeer.c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cert-ma@zellowork.co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2C4FC-E603-E021-3EB4-CD063F7FE079}"/>
              </a:ext>
            </a:extLst>
          </p:cNvPr>
          <p:cNvSpPr>
            <a:spLocks noGrp="1"/>
          </p:cNvSpPr>
          <p:nvPr>
            <p:ph type="ctrTitle"/>
          </p:nvPr>
        </p:nvSpPr>
        <p:spPr>
          <a:xfrm>
            <a:off x="1553248" y="2829868"/>
            <a:ext cx="7766936" cy="1646302"/>
          </a:xfrm>
        </p:spPr>
        <p:txBody>
          <a:bodyPr/>
          <a:lstStyle/>
          <a:p>
            <a:r>
              <a:rPr lang="en-US" dirty="0"/>
              <a:t>Communications Survey </a:t>
            </a:r>
          </a:p>
        </p:txBody>
      </p:sp>
      <p:sp>
        <p:nvSpPr>
          <p:cNvPr id="3" name="Subtitle 2">
            <a:extLst>
              <a:ext uri="{FF2B5EF4-FFF2-40B4-BE49-F238E27FC236}">
                <a16:creationId xmlns:a16="http://schemas.microsoft.com/office/drawing/2014/main" id="{779E4B60-DDB2-A037-00D3-D30FF739D489}"/>
              </a:ext>
            </a:extLst>
          </p:cNvPr>
          <p:cNvSpPr>
            <a:spLocks noGrp="1"/>
          </p:cNvSpPr>
          <p:nvPr>
            <p:ph type="subTitle" idx="1"/>
          </p:nvPr>
        </p:nvSpPr>
        <p:spPr>
          <a:xfrm>
            <a:off x="1627140" y="4817451"/>
            <a:ext cx="6800910" cy="1096899"/>
          </a:xfrm>
        </p:spPr>
        <p:txBody>
          <a:bodyPr/>
          <a:lstStyle/>
          <a:p>
            <a:r>
              <a:rPr lang="en-US" dirty="0"/>
              <a:t>Summary of findings and where do we go from here</a:t>
            </a:r>
          </a:p>
        </p:txBody>
      </p:sp>
      <p:pic>
        <p:nvPicPr>
          <p:cNvPr id="5" name="Picture 4">
            <a:extLst>
              <a:ext uri="{FF2B5EF4-FFF2-40B4-BE49-F238E27FC236}">
                <a16:creationId xmlns:a16="http://schemas.microsoft.com/office/drawing/2014/main" id="{BAFB5213-8CF3-D887-654A-2CD084A6F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8763" y="294874"/>
            <a:ext cx="5218545" cy="3134126"/>
          </a:xfrm>
          <a:prstGeom prst="rect">
            <a:avLst/>
          </a:prstGeom>
        </p:spPr>
      </p:pic>
    </p:spTree>
    <p:extLst>
      <p:ext uri="{BB962C8B-B14F-4D97-AF65-F5344CB8AC3E}">
        <p14:creationId xmlns:p14="http://schemas.microsoft.com/office/powerpoint/2010/main" val="1103086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877F2-CBDF-0F50-1EF4-286E453FBC23}"/>
              </a:ext>
            </a:extLst>
          </p:cNvPr>
          <p:cNvSpPr>
            <a:spLocks noGrp="1"/>
          </p:cNvSpPr>
          <p:nvPr>
            <p:ph type="title"/>
          </p:nvPr>
        </p:nvSpPr>
        <p:spPr/>
        <p:txBody>
          <a:bodyPr/>
          <a:lstStyle/>
          <a:p>
            <a:r>
              <a:rPr lang="en-US" dirty="0"/>
              <a:t>Low Band Tac Channels</a:t>
            </a:r>
          </a:p>
        </p:txBody>
      </p:sp>
      <p:pic>
        <p:nvPicPr>
          <p:cNvPr id="9" name="Content Placeholder 8">
            <a:extLst>
              <a:ext uri="{FF2B5EF4-FFF2-40B4-BE49-F238E27FC236}">
                <a16:creationId xmlns:a16="http://schemas.microsoft.com/office/drawing/2014/main" id="{6BE8022F-C020-6A45-F9C3-40DFC9852C18}"/>
              </a:ext>
            </a:extLst>
          </p:cNvPr>
          <p:cNvPicPr>
            <a:picLocks noGrp="1" noChangeAspect="1"/>
          </p:cNvPicPr>
          <p:nvPr>
            <p:ph idx="1"/>
          </p:nvPr>
        </p:nvPicPr>
        <p:blipFill>
          <a:blip r:embed="rId2"/>
          <a:stretch>
            <a:fillRect/>
          </a:stretch>
        </p:blipFill>
        <p:spPr>
          <a:xfrm>
            <a:off x="164359" y="1542405"/>
            <a:ext cx="10175043" cy="5029268"/>
          </a:xfrm>
          <a:prstGeom prst="rect">
            <a:avLst/>
          </a:prstGeom>
        </p:spPr>
      </p:pic>
    </p:spTree>
    <p:extLst>
      <p:ext uri="{BB962C8B-B14F-4D97-AF65-F5344CB8AC3E}">
        <p14:creationId xmlns:p14="http://schemas.microsoft.com/office/powerpoint/2010/main" val="3247499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BE5ED-F3EA-83BE-DEAC-D180222A6B60}"/>
              </a:ext>
            </a:extLst>
          </p:cNvPr>
          <p:cNvSpPr>
            <a:spLocks noGrp="1"/>
          </p:cNvSpPr>
          <p:nvPr>
            <p:ph type="title"/>
          </p:nvPr>
        </p:nvSpPr>
        <p:spPr>
          <a:xfrm>
            <a:off x="677334" y="609600"/>
            <a:ext cx="8596668" cy="665018"/>
          </a:xfrm>
        </p:spPr>
        <p:txBody>
          <a:bodyPr/>
          <a:lstStyle/>
          <a:p>
            <a:r>
              <a:rPr lang="en-US" dirty="0"/>
              <a:t>VHF Direct Channels</a:t>
            </a:r>
          </a:p>
        </p:txBody>
      </p:sp>
      <p:pic>
        <p:nvPicPr>
          <p:cNvPr id="5" name="Content Placeholder 4">
            <a:extLst>
              <a:ext uri="{FF2B5EF4-FFF2-40B4-BE49-F238E27FC236}">
                <a16:creationId xmlns:a16="http://schemas.microsoft.com/office/drawing/2014/main" id="{A9E7AFD5-6261-AD01-75D1-ABF49F5F601D}"/>
              </a:ext>
            </a:extLst>
          </p:cNvPr>
          <p:cNvPicPr>
            <a:picLocks noGrp="1" noChangeAspect="1"/>
          </p:cNvPicPr>
          <p:nvPr>
            <p:ph idx="1"/>
          </p:nvPr>
        </p:nvPicPr>
        <p:blipFill>
          <a:blip r:embed="rId2"/>
          <a:stretch>
            <a:fillRect/>
          </a:stretch>
        </p:blipFill>
        <p:spPr>
          <a:xfrm>
            <a:off x="370437" y="1340503"/>
            <a:ext cx="10308137" cy="5517497"/>
          </a:xfrm>
          <a:prstGeom prst="rect">
            <a:avLst/>
          </a:prstGeom>
        </p:spPr>
      </p:pic>
    </p:spTree>
    <p:extLst>
      <p:ext uri="{BB962C8B-B14F-4D97-AF65-F5344CB8AC3E}">
        <p14:creationId xmlns:p14="http://schemas.microsoft.com/office/powerpoint/2010/main" val="1994796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69033-B339-F311-B14F-EDC752C6696A}"/>
              </a:ext>
            </a:extLst>
          </p:cNvPr>
          <p:cNvSpPr>
            <a:spLocks noGrp="1"/>
          </p:cNvSpPr>
          <p:nvPr>
            <p:ph type="title"/>
          </p:nvPr>
        </p:nvSpPr>
        <p:spPr>
          <a:xfrm>
            <a:off x="668097" y="332509"/>
            <a:ext cx="8596668" cy="600364"/>
          </a:xfrm>
        </p:spPr>
        <p:txBody>
          <a:bodyPr>
            <a:normAutofit fontScale="90000"/>
          </a:bodyPr>
          <a:lstStyle/>
          <a:p>
            <a:r>
              <a:rPr lang="en-US" dirty="0"/>
              <a:t>VHF Repeater Channels </a:t>
            </a:r>
          </a:p>
        </p:txBody>
      </p:sp>
      <p:pic>
        <p:nvPicPr>
          <p:cNvPr id="5" name="Content Placeholder 4">
            <a:extLst>
              <a:ext uri="{FF2B5EF4-FFF2-40B4-BE49-F238E27FC236}">
                <a16:creationId xmlns:a16="http://schemas.microsoft.com/office/drawing/2014/main" id="{6CC0755F-F712-BB71-A3DE-BB9F4A2388FC}"/>
              </a:ext>
            </a:extLst>
          </p:cNvPr>
          <p:cNvPicPr>
            <a:picLocks noGrp="1" noChangeAspect="1"/>
          </p:cNvPicPr>
          <p:nvPr>
            <p:ph idx="1"/>
          </p:nvPr>
        </p:nvPicPr>
        <p:blipFill>
          <a:blip r:embed="rId2"/>
          <a:stretch>
            <a:fillRect/>
          </a:stretch>
        </p:blipFill>
        <p:spPr>
          <a:xfrm>
            <a:off x="406401" y="1176250"/>
            <a:ext cx="9930758" cy="5233786"/>
          </a:xfrm>
          <a:prstGeom prst="rect">
            <a:avLst/>
          </a:prstGeom>
        </p:spPr>
      </p:pic>
    </p:spTree>
    <p:extLst>
      <p:ext uri="{BB962C8B-B14F-4D97-AF65-F5344CB8AC3E}">
        <p14:creationId xmlns:p14="http://schemas.microsoft.com/office/powerpoint/2010/main" val="3235573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76D67-4BA4-CACF-9E85-CF6CCF6C067D}"/>
              </a:ext>
            </a:extLst>
          </p:cNvPr>
          <p:cNvSpPr>
            <a:spLocks noGrp="1"/>
          </p:cNvSpPr>
          <p:nvPr>
            <p:ph type="title"/>
          </p:nvPr>
        </p:nvSpPr>
        <p:spPr>
          <a:xfrm>
            <a:off x="677334" y="609600"/>
            <a:ext cx="8596668" cy="840509"/>
          </a:xfrm>
        </p:spPr>
        <p:txBody>
          <a:bodyPr/>
          <a:lstStyle/>
          <a:p>
            <a:r>
              <a:rPr lang="en-US" dirty="0" err="1"/>
              <a:t>Utac</a:t>
            </a:r>
            <a:r>
              <a:rPr lang="en-US" dirty="0"/>
              <a:t> Channels Direct &amp; Repeater</a:t>
            </a:r>
          </a:p>
        </p:txBody>
      </p:sp>
      <p:pic>
        <p:nvPicPr>
          <p:cNvPr id="5" name="Content Placeholder 4">
            <a:extLst>
              <a:ext uri="{FF2B5EF4-FFF2-40B4-BE49-F238E27FC236}">
                <a16:creationId xmlns:a16="http://schemas.microsoft.com/office/drawing/2014/main" id="{4C16CEAF-DF73-50F3-48F0-D6B8EEB49D29}"/>
              </a:ext>
            </a:extLst>
          </p:cNvPr>
          <p:cNvPicPr>
            <a:picLocks noGrp="1" noChangeAspect="1"/>
          </p:cNvPicPr>
          <p:nvPr>
            <p:ph idx="1"/>
          </p:nvPr>
        </p:nvPicPr>
        <p:blipFill>
          <a:blip r:embed="rId2"/>
          <a:stretch>
            <a:fillRect/>
          </a:stretch>
        </p:blipFill>
        <p:spPr>
          <a:xfrm>
            <a:off x="431970" y="1246909"/>
            <a:ext cx="10095459" cy="5190835"/>
          </a:xfrm>
          <a:prstGeom prst="rect">
            <a:avLst/>
          </a:prstGeom>
        </p:spPr>
      </p:pic>
    </p:spTree>
    <p:extLst>
      <p:ext uri="{BB962C8B-B14F-4D97-AF65-F5344CB8AC3E}">
        <p14:creationId xmlns:p14="http://schemas.microsoft.com/office/powerpoint/2010/main" val="2915246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B96A0-06CD-C983-FDEF-F9315006001C}"/>
              </a:ext>
            </a:extLst>
          </p:cNvPr>
          <p:cNvSpPr>
            <a:spLocks noGrp="1"/>
          </p:cNvSpPr>
          <p:nvPr>
            <p:ph type="title"/>
          </p:nvPr>
        </p:nvSpPr>
        <p:spPr>
          <a:xfrm>
            <a:off x="677334" y="609600"/>
            <a:ext cx="8596668" cy="665018"/>
          </a:xfrm>
        </p:spPr>
        <p:txBody>
          <a:bodyPr/>
          <a:lstStyle/>
          <a:p>
            <a:r>
              <a:rPr lang="en-US" dirty="0"/>
              <a:t>800Mhz 8Tac or </a:t>
            </a:r>
            <a:r>
              <a:rPr lang="en-US" dirty="0" err="1"/>
              <a:t>iTac</a:t>
            </a:r>
            <a:r>
              <a:rPr lang="en-US" dirty="0"/>
              <a:t> Channels</a:t>
            </a:r>
          </a:p>
        </p:txBody>
      </p:sp>
      <p:pic>
        <p:nvPicPr>
          <p:cNvPr id="5" name="Content Placeholder 4">
            <a:extLst>
              <a:ext uri="{FF2B5EF4-FFF2-40B4-BE49-F238E27FC236}">
                <a16:creationId xmlns:a16="http://schemas.microsoft.com/office/drawing/2014/main" id="{25097551-D8C7-586F-2FEC-AE16EBFB4FE8}"/>
              </a:ext>
            </a:extLst>
          </p:cNvPr>
          <p:cNvPicPr>
            <a:picLocks noGrp="1" noChangeAspect="1"/>
          </p:cNvPicPr>
          <p:nvPr>
            <p:ph idx="1"/>
          </p:nvPr>
        </p:nvPicPr>
        <p:blipFill>
          <a:blip r:embed="rId2"/>
          <a:stretch>
            <a:fillRect/>
          </a:stretch>
        </p:blipFill>
        <p:spPr>
          <a:xfrm>
            <a:off x="448702" y="1274618"/>
            <a:ext cx="9678758" cy="5310909"/>
          </a:xfrm>
          <a:prstGeom prst="rect">
            <a:avLst/>
          </a:prstGeom>
        </p:spPr>
      </p:pic>
    </p:spTree>
    <p:extLst>
      <p:ext uri="{BB962C8B-B14F-4D97-AF65-F5344CB8AC3E}">
        <p14:creationId xmlns:p14="http://schemas.microsoft.com/office/powerpoint/2010/main" val="2050402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010D0-2EDA-29FB-C1F7-448A5544AC9B}"/>
              </a:ext>
            </a:extLst>
          </p:cNvPr>
          <p:cNvSpPr>
            <a:spLocks noGrp="1"/>
          </p:cNvSpPr>
          <p:nvPr>
            <p:ph type="title"/>
          </p:nvPr>
        </p:nvSpPr>
        <p:spPr/>
        <p:txBody>
          <a:bodyPr/>
          <a:lstStyle/>
          <a:p>
            <a:r>
              <a:rPr lang="en-US" dirty="0"/>
              <a:t>So you are saying stay where we are???</a:t>
            </a:r>
            <a:br>
              <a:rPr lang="en-US" dirty="0"/>
            </a:br>
            <a:r>
              <a:rPr lang="en-US" dirty="0"/>
              <a:t>How do we communicate???</a:t>
            </a:r>
          </a:p>
        </p:txBody>
      </p:sp>
      <p:sp>
        <p:nvSpPr>
          <p:cNvPr id="3" name="Content Placeholder 2">
            <a:extLst>
              <a:ext uri="{FF2B5EF4-FFF2-40B4-BE49-F238E27FC236}">
                <a16:creationId xmlns:a16="http://schemas.microsoft.com/office/drawing/2014/main" id="{8E363992-3F1E-B3B3-DF74-4EC344791745}"/>
              </a:ext>
            </a:extLst>
          </p:cNvPr>
          <p:cNvSpPr>
            <a:spLocks noGrp="1"/>
          </p:cNvSpPr>
          <p:nvPr>
            <p:ph idx="1"/>
          </p:nvPr>
        </p:nvSpPr>
        <p:spPr>
          <a:xfrm>
            <a:off x="409826" y="2179062"/>
            <a:ext cx="9131684" cy="3880773"/>
          </a:xfrm>
        </p:spPr>
        <p:txBody>
          <a:bodyPr/>
          <a:lstStyle/>
          <a:p>
            <a:r>
              <a:rPr lang="en-US" dirty="0"/>
              <a:t>Keep in mind that at a Mutual Aid event, not every team member needs to talk to every other team members.</a:t>
            </a:r>
          </a:p>
          <a:p>
            <a:r>
              <a:rPr lang="en-US" dirty="0"/>
              <a:t>Team leaders and sector chiefs need to talk to each other and to Command</a:t>
            </a:r>
          </a:p>
          <a:p>
            <a:r>
              <a:rPr lang="en-US" dirty="0"/>
              <a:t>MEMA has some expensive High Tech  technologies that solve this problem such as TAC-STAC and Cross patching that we can’t afford</a:t>
            </a:r>
          </a:p>
          <a:p>
            <a:r>
              <a:rPr lang="en-US" dirty="0"/>
              <a:t>MEMA also has some Low Tech inexpensive technologies that we can copy and even come up with less expensive versions.</a:t>
            </a:r>
          </a:p>
          <a:p>
            <a:r>
              <a:rPr lang="en-US" dirty="0"/>
              <a:t>A Portable Cross Band VHF/UHF Repeater using 2- mobile radios and a power supply</a:t>
            </a:r>
          </a:p>
          <a:p>
            <a:r>
              <a:rPr lang="en-US" dirty="0"/>
              <a:t>A portable Zello Internet Radio Gateway using 1 mobile radio, a PC and a power Supply with Zello Work Networks.</a:t>
            </a:r>
          </a:p>
          <a:p>
            <a:endParaRPr lang="en-US" dirty="0"/>
          </a:p>
        </p:txBody>
      </p:sp>
    </p:spTree>
    <p:extLst>
      <p:ext uri="{BB962C8B-B14F-4D97-AF65-F5344CB8AC3E}">
        <p14:creationId xmlns:p14="http://schemas.microsoft.com/office/powerpoint/2010/main" val="3990401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04C8D-C635-2162-AE0A-60CD85422D9C}"/>
              </a:ext>
            </a:extLst>
          </p:cNvPr>
          <p:cNvSpPr>
            <a:spLocks noGrp="1"/>
          </p:cNvSpPr>
          <p:nvPr>
            <p:ph type="title"/>
          </p:nvPr>
        </p:nvSpPr>
        <p:spPr>
          <a:xfrm>
            <a:off x="2108970" y="362413"/>
            <a:ext cx="8596668" cy="1320800"/>
          </a:xfrm>
        </p:spPr>
        <p:txBody>
          <a:bodyPr/>
          <a:lstStyle/>
          <a:p>
            <a:r>
              <a:rPr lang="en-US" dirty="0"/>
              <a:t>Cross Band Repeater VHF/UHF</a:t>
            </a:r>
          </a:p>
        </p:txBody>
      </p:sp>
      <p:pic>
        <p:nvPicPr>
          <p:cNvPr id="11" name="Content Placeholder 10">
            <a:extLst>
              <a:ext uri="{FF2B5EF4-FFF2-40B4-BE49-F238E27FC236}">
                <a16:creationId xmlns:a16="http://schemas.microsoft.com/office/drawing/2014/main" id="{7E1F3B6B-1666-9638-1E61-6A59BBA95B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11026" y="2075549"/>
            <a:ext cx="5446830" cy="4085122"/>
          </a:xfrm>
          <a:prstGeom prst="rect">
            <a:avLst/>
          </a:prstGeom>
        </p:spPr>
      </p:pic>
      <p:pic>
        <p:nvPicPr>
          <p:cNvPr id="4" name="Content Placeholder 5">
            <a:extLst>
              <a:ext uri="{FF2B5EF4-FFF2-40B4-BE49-F238E27FC236}">
                <a16:creationId xmlns:a16="http://schemas.microsoft.com/office/drawing/2014/main" id="{5EBF6C9E-AF77-477F-7E24-D769330445B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42395" y="4036479"/>
            <a:ext cx="2202481" cy="1488343"/>
          </a:xfrm>
          <a:prstGeom prst="rect">
            <a:avLst/>
          </a:prstGeom>
        </p:spPr>
      </p:pic>
      <p:sp>
        <p:nvSpPr>
          <p:cNvPr id="5" name="TextBox 4">
            <a:extLst>
              <a:ext uri="{FF2B5EF4-FFF2-40B4-BE49-F238E27FC236}">
                <a16:creationId xmlns:a16="http://schemas.microsoft.com/office/drawing/2014/main" id="{595F2519-E73A-34C7-9344-39CD0E1DAB7B}"/>
              </a:ext>
            </a:extLst>
          </p:cNvPr>
          <p:cNvSpPr txBox="1"/>
          <p:nvPr/>
        </p:nvSpPr>
        <p:spPr>
          <a:xfrm>
            <a:off x="2880519" y="5409406"/>
            <a:ext cx="4191000" cy="230832"/>
          </a:xfrm>
          <a:prstGeom prst="rect">
            <a:avLst/>
          </a:prstGeom>
          <a:noFill/>
        </p:spPr>
        <p:txBody>
          <a:bodyPr wrap="square" rtlCol="0">
            <a:spAutoFit/>
          </a:bodyPr>
          <a:lstStyle/>
          <a:p>
            <a:r>
              <a:rPr lang="en-US" sz="900">
                <a:hlinkClick r:id="rId4" tooltip="https://it.wikipedia.org/wiki/Walkie-talkie"/>
              </a:rPr>
              <a:t>This Photo</a:t>
            </a:r>
            <a:r>
              <a:rPr lang="en-US" sz="900"/>
              <a:t> by Unknown Author is licensed under </a:t>
            </a:r>
            <a:r>
              <a:rPr lang="en-US" sz="900">
                <a:hlinkClick r:id="rId5" tooltip="https://creativecommons.org/licenses/by-sa/3.0/"/>
              </a:rPr>
              <a:t>CC BY-SA</a:t>
            </a:r>
            <a:endParaRPr lang="en-US" sz="900"/>
          </a:p>
        </p:txBody>
      </p:sp>
      <p:pic>
        <p:nvPicPr>
          <p:cNvPr id="6" name="Content Placeholder 5">
            <a:extLst>
              <a:ext uri="{FF2B5EF4-FFF2-40B4-BE49-F238E27FC236}">
                <a16:creationId xmlns:a16="http://schemas.microsoft.com/office/drawing/2014/main" id="{6AD79F2C-76E3-EB27-7FB5-203C67229ED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2645" y="4151895"/>
            <a:ext cx="2202481" cy="1488343"/>
          </a:xfrm>
          <a:prstGeom prst="rect">
            <a:avLst/>
          </a:prstGeom>
        </p:spPr>
      </p:pic>
      <p:sp>
        <p:nvSpPr>
          <p:cNvPr id="7" name="TextBox 6">
            <a:extLst>
              <a:ext uri="{FF2B5EF4-FFF2-40B4-BE49-F238E27FC236}">
                <a16:creationId xmlns:a16="http://schemas.microsoft.com/office/drawing/2014/main" id="{55504836-190D-0971-8992-ACB6DB74E817}"/>
              </a:ext>
            </a:extLst>
          </p:cNvPr>
          <p:cNvSpPr txBox="1"/>
          <p:nvPr/>
        </p:nvSpPr>
        <p:spPr>
          <a:xfrm>
            <a:off x="-3949231" y="5524822"/>
            <a:ext cx="4191000" cy="230832"/>
          </a:xfrm>
          <a:prstGeom prst="rect">
            <a:avLst/>
          </a:prstGeom>
          <a:noFill/>
        </p:spPr>
        <p:txBody>
          <a:bodyPr wrap="square" rtlCol="0">
            <a:spAutoFit/>
          </a:bodyPr>
          <a:lstStyle/>
          <a:p>
            <a:r>
              <a:rPr lang="en-US" sz="900">
                <a:hlinkClick r:id="rId4" tooltip="https://it.wikipedia.org/wiki/Walkie-talkie"/>
              </a:rPr>
              <a:t>This Photo</a:t>
            </a:r>
            <a:r>
              <a:rPr lang="en-US" sz="900"/>
              <a:t> by Unknown Author is licensed under </a:t>
            </a:r>
            <a:r>
              <a:rPr lang="en-US" sz="900">
                <a:hlinkClick r:id="rId5" tooltip="https://creativecommons.org/licenses/by-sa/3.0/"/>
              </a:rPr>
              <a:t>CC BY-SA</a:t>
            </a:r>
            <a:endParaRPr lang="en-US" sz="900"/>
          </a:p>
        </p:txBody>
      </p:sp>
      <p:cxnSp>
        <p:nvCxnSpPr>
          <p:cNvPr id="9" name="Straight Arrow Connector 8">
            <a:extLst>
              <a:ext uri="{FF2B5EF4-FFF2-40B4-BE49-F238E27FC236}">
                <a16:creationId xmlns:a16="http://schemas.microsoft.com/office/drawing/2014/main" id="{EB81FC03-A58E-D585-AF8A-9A33E4C335B3}"/>
              </a:ext>
            </a:extLst>
          </p:cNvPr>
          <p:cNvCxnSpPr>
            <a:cxnSpLocks/>
          </p:cNvCxnSpPr>
          <p:nvPr/>
        </p:nvCxnSpPr>
        <p:spPr>
          <a:xfrm flipV="1">
            <a:off x="1122822" y="1968049"/>
            <a:ext cx="623409" cy="195242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0" name="Straight Arrow Connector 9">
            <a:extLst>
              <a:ext uri="{FF2B5EF4-FFF2-40B4-BE49-F238E27FC236}">
                <a16:creationId xmlns:a16="http://schemas.microsoft.com/office/drawing/2014/main" id="{4F15C2CC-B9DC-86B9-D0A6-7D3607714960}"/>
              </a:ext>
            </a:extLst>
          </p:cNvPr>
          <p:cNvCxnSpPr>
            <a:cxnSpLocks/>
          </p:cNvCxnSpPr>
          <p:nvPr/>
        </p:nvCxnSpPr>
        <p:spPr>
          <a:xfrm flipH="1" flipV="1">
            <a:off x="8543635" y="1896729"/>
            <a:ext cx="683492" cy="2255166"/>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8FE9275B-2210-8401-5391-DD46E0008D35}"/>
              </a:ext>
            </a:extLst>
          </p:cNvPr>
          <p:cNvSpPr txBox="1"/>
          <p:nvPr/>
        </p:nvSpPr>
        <p:spPr>
          <a:xfrm>
            <a:off x="999380" y="5755654"/>
            <a:ext cx="1881139" cy="646331"/>
          </a:xfrm>
          <a:prstGeom prst="rect">
            <a:avLst/>
          </a:prstGeom>
          <a:noFill/>
        </p:spPr>
        <p:txBody>
          <a:bodyPr wrap="square" rtlCol="0">
            <a:spAutoFit/>
          </a:bodyPr>
          <a:lstStyle/>
          <a:p>
            <a:r>
              <a:rPr lang="en-US" dirty="0"/>
              <a:t>   CERT</a:t>
            </a:r>
          </a:p>
          <a:p>
            <a:r>
              <a:rPr lang="en-US" dirty="0"/>
              <a:t>User VHF</a:t>
            </a:r>
          </a:p>
        </p:txBody>
      </p:sp>
      <p:sp>
        <p:nvSpPr>
          <p:cNvPr id="15" name="TextBox 14">
            <a:extLst>
              <a:ext uri="{FF2B5EF4-FFF2-40B4-BE49-F238E27FC236}">
                <a16:creationId xmlns:a16="http://schemas.microsoft.com/office/drawing/2014/main" id="{B9E14B3C-B7E9-F9C6-1DE5-B29764086629}"/>
              </a:ext>
            </a:extLst>
          </p:cNvPr>
          <p:cNvSpPr txBox="1"/>
          <p:nvPr/>
        </p:nvSpPr>
        <p:spPr>
          <a:xfrm>
            <a:off x="8017163" y="5640238"/>
            <a:ext cx="1756136" cy="646331"/>
          </a:xfrm>
          <a:prstGeom prst="rect">
            <a:avLst/>
          </a:prstGeom>
          <a:noFill/>
        </p:spPr>
        <p:txBody>
          <a:bodyPr wrap="square" rtlCol="0">
            <a:spAutoFit/>
          </a:bodyPr>
          <a:lstStyle/>
          <a:p>
            <a:r>
              <a:rPr lang="en-US" dirty="0"/>
              <a:t>   CERT</a:t>
            </a:r>
          </a:p>
          <a:p>
            <a:r>
              <a:rPr lang="en-US" dirty="0"/>
              <a:t>User UHF</a:t>
            </a:r>
          </a:p>
        </p:txBody>
      </p:sp>
      <p:pic>
        <p:nvPicPr>
          <p:cNvPr id="17" name="Picture 16">
            <a:extLst>
              <a:ext uri="{FF2B5EF4-FFF2-40B4-BE49-F238E27FC236}">
                <a16:creationId xmlns:a16="http://schemas.microsoft.com/office/drawing/2014/main" id="{8EF53CEF-4073-C811-973D-5E57C375287F}"/>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599576" y="1217762"/>
            <a:ext cx="770063" cy="1357934"/>
          </a:xfrm>
          <a:prstGeom prst="rect">
            <a:avLst/>
          </a:prstGeom>
        </p:spPr>
      </p:pic>
      <p:sp>
        <p:nvSpPr>
          <p:cNvPr id="18" name="TextBox 17">
            <a:extLst>
              <a:ext uri="{FF2B5EF4-FFF2-40B4-BE49-F238E27FC236}">
                <a16:creationId xmlns:a16="http://schemas.microsoft.com/office/drawing/2014/main" id="{49934AEC-6D18-9036-7C59-DB4A667FE8A4}"/>
              </a:ext>
            </a:extLst>
          </p:cNvPr>
          <p:cNvSpPr txBox="1"/>
          <p:nvPr/>
        </p:nvSpPr>
        <p:spPr>
          <a:xfrm>
            <a:off x="-3243024" y="16420009"/>
            <a:ext cx="3375693" cy="230832"/>
          </a:xfrm>
          <a:prstGeom prst="rect">
            <a:avLst/>
          </a:prstGeom>
          <a:noFill/>
        </p:spPr>
        <p:txBody>
          <a:bodyPr wrap="square" rtlCol="0">
            <a:spAutoFit/>
          </a:bodyPr>
          <a:lstStyle/>
          <a:p>
            <a:r>
              <a:rPr lang="en-US" sz="900">
                <a:hlinkClick r:id="rId7" tooltip="https://freepngimg.com/png/24175-antenna-photos"/>
              </a:rPr>
              <a:t>This Photo</a:t>
            </a:r>
            <a:r>
              <a:rPr lang="en-US" sz="900"/>
              <a:t> by Unknown Author is licensed under </a:t>
            </a:r>
            <a:r>
              <a:rPr lang="en-US" sz="900">
                <a:hlinkClick r:id="rId8" tooltip="https://creativecommons.org/licenses/by-nc/3.0/"/>
              </a:rPr>
              <a:t>CC BY-NC</a:t>
            </a:r>
            <a:endParaRPr lang="en-US" sz="900"/>
          </a:p>
        </p:txBody>
      </p:sp>
      <p:pic>
        <p:nvPicPr>
          <p:cNvPr id="20" name="Picture 19">
            <a:extLst>
              <a:ext uri="{FF2B5EF4-FFF2-40B4-BE49-F238E27FC236}">
                <a16:creationId xmlns:a16="http://schemas.microsoft.com/office/drawing/2014/main" id="{6430BA6C-4092-F335-BC2A-069E1CCB335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853756" y="1004246"/>
            <a:ext cx="770063" cy="1357934"/>
          </a:xfrm>
          <a:prstGeom prst="rect">
            <a:avLst/>
          </a:prstGeom>
        </p:spPr>
      </p:pic>
      <p:sp>
        <p:nvSpPr>
          <p:cNvPr id="21" name="TextBox 20">
            <a:extLst>
              <a:ext uri="{FF2B5EF4-FFF2-40B4-BE49-F238E27FC236}">
                <a16:creationId xmlns:a16="http://schemas.microsoft.com/office/drawing/2014/main" id="{43FB94CF-85F7-AF9E-E130-797219401A83}"/>
              </a:ext>
            </a:extLst>
          </p:cNvPr>
          <p:cNvSpPr txBox="1"/>
          <p:nvPr/>
        </p:nvSpPr>
        <p:spPr>
          <a:xfrm>
            <a:off x="-3090624" y="16572409"/>
            <a:ext cx="3375693" cy="230832"/>
          </a:xfrm>
          <a:prstGeom prst="rect">
            <a:avLst/>
          </a:prstGeom>
          <a:noFill/>
        </p:spPr>
        <p:txBody>
          <a:bodyPr wrap="square" rtlCol="0">
            <a:spAutoFit/>
          </a:bodyPr>
          <a:lstStyle/>
          <a:p>
            <a:r>
              <a:rPr lang="en-US" sz="900">
                <a:hlinkClick r:id="rId7" tooltip="https://freepngimg.com/png/24175-antenna-photos"/>
              </a:rPr>
              <a:t>This Photo</a:t>
            </a:r>
            <a:r>
              <a:rPr lang="en-US" sz="900"/>
              <a:t> by Unknown Author is licensed under </a:t>
            </a:r>
            <a:r>
              <a:rPr lang="en-US" sz="900">
                <a:hlinkClick r:id="rId8" tooltip="https://creativecommons.org/licenses/by-nc/3.0/"/>
              </a:rPr>
              <a:t>CC BY-NC</a:t>
            </a:r>
            <a:endParaRPr lang="en-US" sz="900"/>
          </a:p>
        </p:txBody>
      </p:sp>
      <p:cxnSp>
        <p:nvCxnSpPr>
          <p:cNvPr id="8" name="Straight Connector 7">
            <a:extLst>
              <a:ext uri="{FF2B5EF4-FFF2-40B4-BE49-F238E27FC236}">
                <a16:creationId xmlns:a16="http://schemas.microsoft.com/office/drawing/2014/main" id="{3F4E4543-6F37-CBEB-D23F-FC38DE145DD9}"/>
              </a:ext>
            </a:extLst>
          </p:cNvPr>
          <p:cNvCxnSpPr>
            <a:cxnSpLocks/>
            <a:stCxn id="17" idx="2"/>
          </p:cNvCxnSpPr>
          <p:nvPr/>
        </p:nvCxnSpPr>
        <p:spPr>
          <a:xfrm>
            <a:off x="1984608" y="2575696"/>
            <a:ext cx="1432847" cy="2314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52F04FB-6966-F02B-2AB9-146F5ADE9357}"/>
              </a:ext>
            </a:extLst>
          </p:cNvPr>
          <p:cNvCxnSpPr>
            <a:cxnSpLocks/>
          </p:cNvCxnSpPr>
          <p:nvPr/>
        </p:nvCxnSpPr>
        <p:spPr>
          <a:xfrm flipH="1">
            <a:off x="6179127" y="2244436"/>
            <a:ext cx="2059660" cy="16152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6570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2A437-734E-A857-AB46-DEB91F3492EA}"/>
              </a:ext>
            </a:extLst>
          </p:cNvPr>
          <p:cNvSpPr>
            <a:spLocks noGrp="1"/>
          </p:cNvSpPr>
          <p:nvPr>
            <p:ph type="title"/>
          </p:nvPr>
        </p:nvSpPr>
        <p:spPr>
          <a:xfrm>
            <a:off x="677334" y="222694"/>
            <a:ext cx="8596668" cy="1320800"/>
          </a:xfrm>
        </p:spPr>
        <p:txBody>
          <a:bodyPr/>
          <a:lstStyle/>
          <a:p>
            <a:r>
              <a:rPr lang="en-US" dirty="0"/>
              <a:t>           Zello Internet Gateway </a:t>
            </a:r>
            <a:br>
              <a:rPr lang="en-US" dirty="0"/>
            </a:br>
            <a:r>
              <a:rPr lang="en-US" dirty="0"/>
              <a:t>                  Using </a:t>
            </a:r>
            <a:r>
              <a:rPr lang="en-US" dirty="0" err="1"/>
              <a:t>RoxiBox</a:t>
            </a:r>
            <a:r>
              <a:rPr lang="en-US" dirty="0"/>
              <a:t>      </a:t>
            </a:r>
          </a:p>
        </p:txBody>
      </p:sp>
      <p:pic>
        <p:nvPicPr>
          <p:cNvPr id="6" name="Content Placeholder 5">
            <a:extLst>
              <a:ext uri="{FF2B5EF4-FFF2-40B4-BE49-F238E27FC236}">
                <a16:creationId xmlns:a16="http://schemas.microsoft.com/office/drawing/2014/main" id="{B11010A0-4D05-DF59-E681-A19E5903C99F}"/>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28723" y="3802657"/>
            <a:ext cx="2202481" cy="1488343"/>
          </a:xfrm>
        </p:spPr>
      </p:pic>
      <p:sp>
        <p:nvSpPr>
          <p:cNvPr id="7" name="TextBox 6">
            <a:extLst>
              <a:ext uri="{FF2B5EF4-FFF2-40B4-BE49-F238E27FC236}">
                <a16:creationId xmlns:a16="http://schemas.microsoft.com/office/drawing/2014/main" id="{28BBC5D3-F6FC-E15E-6E8D-39188C79C42E}"/>
              </a:ext>
            </a:extLst>
          </p:cNvPr>
          <p:cNvSpPr txBox="1"/>
          <p:nvPr/>
        </p:nvSpPr>
        <p:spPr>
          <a:xfrm>
            <a:off x="2880519" y="5409406"/>
            <a:ext cx="4191000" cy="230832"/>
          </a:xfrm>
          <a:prstGeom prst="rect">
            <a:avLst/>
          </a:prstGeom>
          <a:noFill/>
        </p:spPr>
        <p:txBody>
          <a:bodyPr wrap="square" rtlCol="0">
            <a:spAutoFit/>
          </a:bodyPr>
          <a:lstStyle/>
          <a:p>
            <a:r>
              <a:rPr lang="en-US" sz="900">
                <a:hlinkClick r:id="rId4" tooltip="https://it.wikipedia.org/wiki/Walkie-talkie"/>
              </a:rPr>
              <a:t>This Photo</a:t>
            </a:r>
            <a:r>
              <a:rPr lang="en-US" sz="900"/>
              <a:t> by Unknown Author is licensed under </a:t>
            </a:r>
            <a:r>
              <a:rPr lang="en-US" sz="900">
                <a:hlinkClick r:id="rId5" tooltip="https://creativecommons.org/licenses/by-sa/3.0/"/>
              </a:rPr>
              <a:t>CC BY-SA</a:t>
            </a:r>
            <a:endParaRPr lang="en-US" sz="900"/>
          </a:p>
        </p:txBody>
      </p:sp>
      <p:pic>
        <p:nvPicPr>
          <p:cNvPr id="9" name="Picture 8">
            <a:extLst>
              <a:ext uri="{FF2B5EF4-FFF2-40B4-BE49-F238E27FC236}">
                <a16:creationId xmlns:a16="http://schemas.microsoft.com/office/drawing/2014/main" id="{423B02F6-9583-6733-EEFB-86A5F791D6E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332509" y="4315657"/>
            <a:ext cx="1828800" cy="1112520"/>
          </a:xfrm>
          <a:prstGeom prst="rect">
            <a:avLst/>
          </a:prstGeom>
        </p:spPr>
      </p:pic>
      <p:pic>
        <p:nvPicPr>
          <p:cNvPr id="12" name="Picture 11">
            <a:extLst>
              <a:ext uri="{FF2B5EF4-FFF2-40B4-BE49-F238E27FC236}">
                <a16:creationId xmlns:a16="http://schemas.microsoft.com/office/drawing/2014/main" id="{8E40AD20-9AD6-7219-6F39-5BA1FE788EA0}"/>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256536" y="1372288"/>
            <a:ext cx="2077123" cy="1557843"/>
          </a:xfrm>
          <a:prstGeom prst="rect">
            <a:avLst/>
          </a:prstGeom>
        </p:spPr>
      </p:pic>
      <p:pic>
        <p:nvPicPr>
          <p:cNvPr id="15" name="Picture 14">
            <a:extLst>
              <a:ext uri="{FF2B5EF4-FFF2-40B4-BE49-F238E27FC236}">
                <a16:creationId xmlns:a16="http://schemas.microsoft.com/office/drawing/2014/main" id="{65FF3AFA-1A0F-FEAD-801D-995744674C71}"/>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8017164" y="1711584"/>
            <a:ext cx="1052945" cy="1400417"/>
          </a:xfrm>
          <a:prstGeom prst="rect">
            <a:avLst/>
          </a:prstGeom>
        </p:spPr>
      </p:pic>
      <p:sp>
        <p:nvSpPr>
          <p:cNvPr id="16" name="TextBox 15">
            <a:extLst>
              <a:ext uri="{FF2B5EF4-FFF2-40B4-BE49-F238E27FC236}">
                <a16:creationId xmlns:a16="http://schemas.microsoft.com/office/drawing/2014/main" id="{536051F2-36DE-EEB8-E409-3AC20C77E828}"/>
              </a:ext>
            </a:extLst>
          </p:cNvPr>
          <p:cNvSpPr txBox="1"/>
          <p:nvPr/>
        </p:nvSpPr>
        <p:spPr>
          <a:xfrm>
            <a:off x="916936" y="2922205"/>
            <a:ext cx="1911928" cy="369332"/>
          </a:xfrm>
          <a:prstGeom prst="rect">
            <a:avLst/>
          </a:prstGeom>
          <a:noFill/>
        </p:spPr>
        <p:txBody>
          <a:bodyPr wrap="square" rtlCol="0">
            <a:spAutoFit/>
          </a:bodyPr>
          <a:lstStyle/>
          <a:p>
            <a:r>
              <a:rPr lang="en-US" dirty="0"/>
              <a:t>Internet</a:t>
            </a:r>
          </a:p>
        </p:txBody>
      </p:sp>
      <p:sp>
        <p:nvSpPr>
          <p:cNvPr id="17" name="TextBox 16">
            <a:extLst>
              <a:ext uri="{FF2B5EF4-FFF2-40B4-BE49-F238E27FC236}">
                <a16:creationId xmlns:a16="http://schemas.microsoft.com/office/drawing/2014/main" id="{67384E58-7235-528E-9549-07E75FE61FF1}"/>
              </a:ext>
            </a:extLst>
          </p:cNvPr>
          <p:cNvSpPr txBox="1"/>
          <p:nvPr/>
        </p:nvSpPr>
        <p:spPr>
          <a:xfrm flipH="1">
            <a:off x="8017164" y="975097"/>
            <a:ext cx="1256838" cy="646331"/>
          </a:xfrm>
          <a:prstGeom prst="rect">
            <a:avLst/>
          </a:prstGeom>
          <a:noFill/>
        </p:spPr>
        <p:txBody>
          <a:bodyPr wrap="square" rtlCol="0">
            <a:spAutoFit/>
          </a:bodyPr>
          <a:lstStyle/>
          <a:p>
            <a:r>
              <a:rPr lang="en-US" dirty="0"/>
              <a:t>  Town Repeater</a:t>
            </a:r>
          </a:p>
        </p:txBody>
      </p:sp>
      <p:sp>
        <p:nvSpPr>
          <p:cNvPr id="18" name="TextBox 17">
            <a:extLst>
              <a:ext uri="{FF2B5EF4-FFF2-40B4-BE49-F238E27FC236}">
                <a16:creationId xmlns:a16="http://schemas.microsoft.com/office/drawing/2014/main" id="{69E5B232-5AAC-D2D3-CEF4-BE6A201D124A}"/>
              </a:ext>
            </a:extLst>
          </p:cNvPr>
          <p:cNvSpPr txBox="1"/>
          <p:nvPr/>
        </p:nvSpPr>
        <p:spPr>
          <a:xfrm>
            <a:off x="544945" y="5706498"/>
            <a:ext cx="1616364" cy="646331"/>
          </a:xfrm>
          <a:prstGeom prst="rect">
            <a:avLst/>
          </a:prstGeom>
          <a:noFill/>
        </p:spPr>
        <p:txBody>
          <a:bodyPr wrap="square" rtlCol="0">
            <a:spAutoFit/>
          </a:bodyPr>
          <a:lstStyle/>
          <a:p>
            <a:r>
              <a:rPr lang="en-US" dirty="0"/>
              <a:t>    CERT</a:t>
            </a:r>
          </a:p>
          <a:p>
            <a:r>
              <a:rPr lang="en-US" dirty="0"/>
              <a:t>Phone User</a:t>
            </a:r>
          </a:p>
        </p:txBody>
      </p:sp>
      <p:sp>
        <p:nvSpPr>
          <p:cNvPr id="19" name="TextBox 18">
            <a:extLst>
              <a:ext uri="{FF2B5EF4-FFF2-40B4-BE49-F238E27FC236}">
                <a16:creationId xmlns:a16="http://schemas.microsoft.com/office/drawing/2014/main" id="{BED8199E-9C9D-F183-3467-1062DE93A2A0}"/>
              </a:ext>
            </a:extLst>
          </p:cNvPr>
          <p:cNvSpPr txBox="1"/>
          <p:nvPr/>
        </p:nvSpPr>
        <p:spPr>
          <a:xfrm>
            <a:off x="7071519" y="5428177"/>
            <a:ext cx="1616364" cy="646331"/>
          </a:xfrm>
          <a:prstGeom prst="rect">
            <a:avLst/>
          </a:prstGeom>
          <a:noFill/>
        </p:spPr>
        <p:txBody>
          <a:bodyPr wrap="square" rtlCol="0">
            <a:spAutoFit/>
          </a:bodyPr>
          <a:lstStyle/>
          <a:p>
            <a:r>
              <a:rPr lang="en-US" dirty="0"/>
              <a:t>   CERT </a:t>
            </a:r>
          </a:p>
          <a:p>
            <a:r>
              <a:rPr lang="en-US" dirty="0"/>
              <a:t>Radio User</a:t>
            </a:r>
          </a:p>
        </p:txBody>
      </p:sp>
      <p:cxnSp>
        <p:nvCxnSpPr>
          <p:cNvPr id="21" name="Straight Arrow Connector 20">
            <a:extLst>
              <a:ext uri="{FF2B5EF4-FFF2-40B4-BE49-F238E27FC236}">
                <a16:creationId xmlns:a16="http://schemas.microsoft.com/office/drawing/2014/main" id="{C3185E79-4C81-F00A-B240-579542C0732F}"/>
              </a:ext>
            </a:extLst>
          </p:cNvPr>
          <p:cNvCxnSpPr>
            <a:stCxn id="9" idx="0"/>
          </p:cNvCxnSpPr>
          <p:nvPr/>
        </p:nvCxnSpPr>
        <p:spPr>
          <a:xfrm flipV="1">
            <a:off x="1246909" y="3677331"/>
            <a:ext cx="0" cy="6383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F0C34BB2-5CDA-C982-47DF-9DA40A56758A}"/>
              </a:ext>
            </a:extLst>
          </p:cNvPr>
          <p:cNvCxnSpPr>
            <a:cxnSpLocks/>
          </p:cNvCxnSpPr>
          <p:nvPr/>
        </p:nvCxnSpPr>
        <p:spPr>
          <a:xfrm flipV="1">
            <a:off x="1385455" y="1077505"/>
            <a:ext cx="487445" cy="4464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19C2DBA8-7E3F-8EA4-7B4D-165E92543F09}"/>
              </a:ext>
            </a:extLst>
          </p:cNvPr>
          <p:cNvCxnSpPr>
            <a:cxnSpLocks/>
          </p:cNvCxnSpPr>
          <p:nvPr/>
        </p:nvCxnSpPr>
        <p:spPr>
          <a:xfrm flipH="1">
            <a:off x="6656152" y="1015144"/>
            <a:ext cx="166892" cy="10019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F17D7072-0FFA-8567-B2AB-88D51C10FA98}"/>
              </a:ext>
            </a:extLst>
          </p:cNvPr>
          <p:cNvCxnSpPr>
            <a:cxnSpLocks/>
          </p:cNvCxnSpPr>
          <p:nvPr/>
        </p:nvCxnSpPr>
        <p:spPr>
          <a:xfrm flipH="1">
            <a:off x="8543636" y="3312787"/>
            <a:ext cx="1" cy="588531"/>
          </a:xfrm>
          <a:prstGeom prst="line">
            <a:avLst/>
          </a:prstGeom>
        </p:spPr>
        <p:style>
          <a:lnRef idx="3">
            <a:schemeClr val="dk1"/>
          </a:lnRef>
          <a:fillRef idx="0">
            <a:schemeClr val="dk1"/>
          </a:fillRef>
          <a:effectRef idx="2">
            <a:schemeClr val="dk1"/>
          </a:effectRef>
          <a:fontRef idx="minor">
            <a:schemeClr val="tx1"/>
          </a:fontRef>
        </p:style>
      </p:cxnSp>
      <p:sp>
        <p:nvSpPr>
          <p:cNvPr id="3" name="TextBox 2">
            <a:extLst>
              <a:ext uri="{FF2B5EF4-FFF2-40B4-BE49-F238E27FC236}">
                <a16:creationId xmlns:a16="http://schemas.microsoft.com/office/drawing/2014/main" id="{5712BC88-0B24-9463-8155-5CD84118FDF4}"/>
              </a:ext>
            </a:extLst>
          </p:cNvPr>
          <p:cNvSpPr txBox="1"/>
          <p:nvPr/>
        </p:nvSpPr>
        <p:spPr>
          <a:xfrm>
            <a:off x="7105810" y="1792111"/>
            <a:ext cx="877455" cy="646331"/>
          </a:xfrm>
          <a:prstGeom prst="rect">
            <a:avLst/>
          </a:prstGeom>
          <a:noFill/>
        </p:spPr>
        <p:txBody>
          <a:bodyPr wrap="square" rtlCol="0">
            <a:spAutoFit/>
          </a:bodyPr>
          <a:lstStyle/>
          <a:p>
            <a:r>
              <a:rPr lang="en-US" dirty="0"/>
              <a:t>Mini PC</a:t>
            </a:r>
          </a:p>
        </p:txBody>
      </p:sp>
      <p:cxnSp>
        <p:nvCxnSpPr>
          <p:cNvPr id="8" name="Straight Arrow Connector 7">
            <a:extLst>
              <a:ext uri="{FF2B5EF4-FFF2-40B4-BE49-F238E27FC236}">
                <a16:creationId xmlns:a16="http://schemas.microsoft.com/office/drawing/2014/main" id="{CDE99398-3A8B-AEF6-6807-38526408115C}"/>
              </a:ext>
            </a:extLst>
          </p:cNvPr>
          <p:cNvCxnSpPr>
            <a:cxnSpLocks/>
            <a:endCxn id="3" idx="1"/>
          </p:cNvCxnSpPr>
          <p:nvPr/>
        </p:nvCxnSpPr>
        <p:spPr>
          <a:xfrm flipV="1">
            <a:off x="6192832" y="2115277"/>
            <a:ext cx="912978" cy="365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8DAEFEFB-2CFB-1C61-BA6B-B91AF3D118AB}"/>
              </a:ext>
            </a:extLst>
          </p:cNvPr>
          <p:cNvCxnSpPr>
            <a:cxnSpLocks/>
          </p:cNvCxnSpPr>
          <p:nvPr/>
        </p:nvCxnSpPr>
        <p:spPr>
          <a:xfrm flipH="1">
            <a:off x="6607560" y="2509241"/>
            <a:ext cx="1330037" cy="11952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1" name="Picture 10">
            <a:extLst>
              <a:ext uri="{FF2B5EF4-FFF2-40B4-BE49-F238E27FC236}">
                <a16:creationId xmlns:a16="http://schemas.microsoft.com/office/drawing/2014/main" id="{4C8049C3-45EB-2DC1-ABD3-6D9B77FF2FE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76965" y="1792111"/>
            <a:ext cx="5597406" cy="3439816"/>
          </a:xfrm>
          <a:prstGeom prst="rect">
            <a:avLst/>
          </a:prstGeom>
        </p:spPr>
      </p:pic>
    </p:spTree>
    <p:extLst>
      <p:ext uri="{BB962C8B-B14F-4D97-AF65-F5344CB8AC3E}">
        <p14:creationId xmlns:p14="http://schemas.microsoft.com/office/powerpoint/2010/main" val="2236393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49DC0-FF5C-6003-2829-28295AA7252D}"/>
              </a:ext>
            </a:extLst>
          </p:cNvPr>
          <p:cNvSpPr>
            <a:spLocks noGrp="1"/>
          </p:cNvSpPr>
          <p:nvPr>
            <p:ph type="title"/>
          </p:nvPr>
        </p:nvSpPr>
        <p:spPr>
          <a:xfrm>
            <a:off x="677334" y="1423639"/>
            <a:ext cx="8596668" cy="1320800"/>
          </a:xfrm>
        </p:spPr>
        <p:txBody>
          <a:bodyPr/>
          <a:lstStyle/>
          <a:p>
            <a:r>
              <a:rPr lang="en-US" dirty="0"/>
              <a:t>Zello </a:t>
            </a:r>
            <a:r>
              <a:rPr lang="en-US" dirty="0" err="1"/>
              <a:t>GateWay</a:t>
            </a:r>
            <a:r>
              <a:rPr lang="en-US" dirty="0"/>
              <a:t> Demonstration</a:t>
            </a:r>
            <a:br>
              <a:rPr lang="en-US" dirty="0"/>
            </a:br>
            <a:r>
              <a:rPr lang="en-US" dirty="0"/>
              <a:t>Eric Williams Marlborough EMA-CERT</a:t>
            </a:r>
          </a:p>
        </p:txBody>
      </p:sp>
      <p:sp>
        <p:nvSpPr>
          <p:cNvPr id="3" name="Content Placeholder 2">
            <a:extLst>
              <a:ext uri="{FF2B5EF4-FFF2-40B4-BE49-F238E27FC236}">
                <a16:creationId xmlns:a16="http://schemas.microsoft.com/office/drawing/2014/main" id="{0236460C-CD2B-0B8F-2771-A203A53E6CAD}"/>
              </a:ext>
            </a:extLst>
          </p:cNvPr>
          <p:cNvSpPr>
            <a:spLocks noGrp="1"/>
          </p:cNvSpPr>
          <p:nvPr>
            <p:ph idx="1"/>
          </p:nvPr>
        </p:nvSpPr>
        <p:spPr/>
        <p:txBody>
          <a:bodyPr/>
          <a:lstStyle/>
          <a:p>
            <a:pPr marL="0" indent="0">
              <a:buNone/>
            </a:pPr>
            <a:r>
              <a:rPr lang="en-US" dirty="0"/>
              <a:t>.</a:t>
            </a:r>
          </a:p>
        </p:txBody>
      </p:sp>
    </p:spTree>
    <p:extLst>
      <p:ext uri="{BB962C8B-B14F-4D97-AF65-F5344CB8AC3E}">
        <p14:creationId xmlns:p14="http://schemas.microsoft.com/office/powerpoint/2010/main" val="2443345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10288-FA49-8C0D-AD03-11ED4175A978}"/>
              </a:ext>
            </a:extLst>
          </p:cNvPr>
          <p:cNvSpPr>
            <a:spLocks noGrp="1"/>
          </p:cNvSpPr>
          <p:nvPr>
            <p:ph type="title"/>
          </p:nvPr>
        </p:nvSpPr>
        <p:spPr>
          <a:xfrm>
            <a:off x="2250110" y="239230"/>
            <a:ext cx="8667140" cy="670011"/>
          </a:xfrm>
        </p:spPr>
        <p:txBody>
          <a:bodyPr/>
          <a:lstStyle/>
          <a:p>
            <a:r>
              <a:rPr lang="en-US" dirty="0"/>
              <a:t>Network Configuration</a:t>
            </a:r>
          </a:p>
        </p:txBody>
      </p:sp>
      <p:sp>
        <p:nvSpPr>
          <p:cNvPr id="6" name="Oval 5">
            <a:extLst>
              <a:ext uri="{FF2B5EF4-FFF2-40B4-BE49-F238E27FC236}">
                <a16:creationId xmlns:a16="http://schemas.microsoft.com/office/drawing/2014/main" id="{674F63AE-F5DA-E10D-989B-F4A09376C8C4}"/>
              </a:ext>
            </a:extLst>
          </p:cNvPr>
          <p:cNvSpPr/>
          <p:nvPr/>
        </p:nvSpPr>
        <p:spPr>
          <a:xfrm>
            <a:off x="3686476" y="2995329"/>
            <a:ext cx="2772076" cy="19322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DBC6E0A-0584-1D5B-B753-4FA315AF5650}"/>
              </a:ext>
            </a:extLst>
          </p:cNvPr>
          <p:cNvSpPr txBox="1"/>
          <p:nvPr/>
        </p:nvSpPr>
        <p:spPr>
          <a:xfrm>
            <a:off x="4263991" y="3429000"/>
            <a:ext cx="2319689" cy="923330"/>
          </a:xfrm>
          <a:prstGeom prst="rect">
            <a:avLst/>
          </a:prstGeom>
          <a:noFill/>
        </p:spPr>
        <p:txBody>
          <a:bodyPr wrap="square" rtlCol="0">
            <a:spAutoFit/>
          </a:bodyPr>
          <a:lstStyle/>
          <a:p>
            <a:r>
              <a:rPr lang="en-US" dirty="0"/>
              <a:t>  CERT-MA</a:t>
            </a:r>
          </a:p>
          <a:p>
            <a:r>
              <a:rPr lang="en-US" dirty="0"/>
              <a:t> ZELLO Work </a:t>
            </a:r>
          </a:p>
          <a:p>
            <a:r>
              <a:rPr lang="en-US" dirty="0"/>
              <a:t>Team Leaders </a:t>
            </a:r>
          </a:p>
        </p:txBody>
      </p:sp>
      <p:sp>
        <p:nvSpPr>
          <p:cNvPr id="8" name="Diamond 7">
            <a:extLst>
              <a:ext uri="{FF2B5EF4-FFF2-40B4-BE49-F238E27FC236}">
                <a16:creationId xmlns:a16="http://schemas.microsoft.com/office/drawing/2014/main" id="{1BCA00A6-CFA0-AE16-ED6F-FB844CAA5370}"/>
              </a:ext>
            </a:extLst>
          </p:cNvPr>
          <p:cNvSpPr/>
          <p:nvPr/>
        </p:nvSpPr>
        <p:spPr>
          <a:xfrm>
            <a:off x="3933226" y="1197801"/>
            <a:ext cx="893810" cy="874690"/>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5D886DE2-5110-0588-6827-9A1FDDDB326F}"/>
              </a:ext>
            </a:extLst>
          </p:cNvPr>
          <p:cNvSpPr/>
          <p:nvPr/>
        </p:nvSpPr>
        <p:spPr>
          <a:xfrm>
            <a:off x="5619260" y="1197801"/>
            <a:ext cx="839291" cy="994412"/>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F4B0BCC2-7D07-1E99-76AD-A4679777ED86}"/>
              </a:ext>
            </a:extLst>
          </p:cNvPr>
          <p:cNvSpPr/>
          <p:nvPr/>
        </p:nvSpPr>
        <p:spPr>
          <a:xfrm>
            <a:off x="2392895" y="1219795"/>
            <a:ext cx="930407" cy="874690"/>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1A74D689-5787-76B0-B7E3-36033C90AA5E}"/>
              </a:ext>
            </a:extLst>
          </p:cNvPr>
          <p:cNvSpPr/>
          <p:nvPr/>
        </p:nvSpPr>
        <p:spPr>
          <a:xfrm>
            <a:off x="7690885" y="1219795"/>
            <a:ext cx="838122" cy="852696"/>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C7D487D5-DE8C-C539-9966-C523683D846F}"/>
              </a:ext>
            </a:extLst>
          </p:cNvPr>
          <p:cNvSpPr/>
          <p:nvPr/>
        </p:nvSpPr>
        <p:spPr>
          <a:xfrm>
            <a:off x="839202" y="1317523"/>
            <a:ext cx="1078087" cy="874690"/>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D483F453-F97A-02F9-A99A-31CDC35FFFEF}"/>
              </a:ext>
            </a:extLst>
          </p:cNvPr>
          <p:cNvSpPr/>
          <p:nvPr/>
        </p:nvSpPr>
        <p:spPr>
          <a:xfrm>
            <a:off x="8302463" y="2843245"/>
            <a:ext cx="979448" cy="670011"/>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CBBD2708-31D6-68EE-3155-FA599B651170}"/>
              </a:ext>
            </a:extLst>
          </p:cNvPr>
          <p:cNvSpPr/>
          <p:nvPr/>
        </p:nvSpPr>
        <p:spPr>
          <a:xfrm>
            <a:off x="690906" y="2487132"/>
            <a:ext cx="807383" cy="793904"/>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18EAC353-9331-3B3A-8B91-24BF4CD61ADC}"/>
              </a:ext>
            </a:extLst>
          </p:cNvPr>
          <p:cNvSpPr/>
          <p:nvPr/>
        </p:nvSpPr>
        <p:spPr>
          <a:xfrm>
            <a:off x="839203" y="4542503"/>
            <a:ext cx="979448" cy="791930"/>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A3765F56-9B2B-30FC-EE63-784EA2CE5725}"/>
              </a:ext>
            </a:extLst>
          </p:cNvPr>
          <p:cNvSpPr/>
          <p:nvPr/>
        </p:nvSpPr>
        <p:spPr>
          <a:xfrm>
            <a:off x="8302463" y="4542503"/>
            <a:ext cx="979448" cy="936549"/>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16DE7A40-4CC6-137A-F036-71CAB342B996}"/>
              </a:ext>
            </a:extLst>
          </p:cNvPr>
          <p:cNvSpPr/>
          <p:nvPr/>
        </p:nvSpPr>
        <p:spPr>
          <a:xfrm>
            <a:off x="1825005" y="5693155"/>
            <a:ext cx="844435" cy="874690"/>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9" name="Diamond 18">
            <a:extLst>
              <a:ext uri="{FF2B5EF4-FFF2-40B4-BE49-F238E27FC236}">
                <a16:creationId xmlns:a16="http://schemas.microsoft.com/office/drawing/2014/main" id="{5478BD60-E7F9-0189-6580-69053FD0654B}"/>
              </a:ext>
            </a:extLst>
          </p:cNvPr>
          <p:cNvSpPr/>
          <p:nvPr/>
        </p:nvSpPr>
        <p:spPr>
          <a:xfrm>
            <a:off x="3696101" y="5884451"/>
            <a:ext cx="974222" cy="933672"/>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99865981-EA68-E6F3-0EBF-A9435221F211}"/>
              </a:ext>
            </a:extLst>
          </p:cNvPr>
          <p:cNvSpPr/>
          <p:nvPr/>
        </p:nvSpPr>
        <p:spPr>
          <a:xfrm>
            <a:off x="5890661" y="5884451"/>
            <a:ext cx="844435" cy="933672"/>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583491EA-C0B5-A43F-D4A8-F17C8BDB8AA3}"/>
              </a:ext>
            </a:extLst>
          </p:cNvPr>
          <p:cNvCxnSpPr>
            <a:cxnSpLocks/>
          </p:cNvCxnSpPr>
          <p:nvPr/>
        </p:nvCxnSpPr>
        <p:spPr>
          <a:xfrm flipH="1">
            <a:off x="2572163" y="4810135"/>
            <a:ext cx="1433111" cy="82807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49C438D-ACF9-203B-FFB9-5BF18238CA93}"/>
              </a:ext>
            </a:extLst>
          </p:cNvPr>
          <p:cNvCxnSpPr>
            <a:cxnSpLocks/>
            <a:stCxn id="15" idx="3"/>
          </p:cNvCxnSpPr>
          <p:nvPr/>
        </p:nvCxnSpPr>
        <p:spPr>
          <a:xfrm>
            <a:off x="1498289" y="2884084"/>
            <a:ext cx="2256616" cy="1026494"/>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6EB94C6D-C38C-F9D4-1E04-37D45DD4AB23}"/>
              </a:ext>
            </a:extLst>
          </p:cNvPr>
          <p:cNvCxnSpPr>
            <a:cxnSpLocks/>
          </p:cNvCxnSpPr>
          <p:nvPr/>
        </p:nvCxnSpPr>
        <p:spPr>
          <a:xfrm flipV="1">
            <a:off x="1803506" y="4462348"/>
            <a:ext cx="1859056" cy="384529"/>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FC54EB43-652D-14ED-7A58-FE89288BEF31}"/>
              </a:ext>
            </a:extLst>
          </p:cNvPr>
          <p:cNvCxnSpPr>
            <a:cxnSpLocks/>
          </p:cNvCxnSpPr>
          <p:nvPr/>
        </p:nvCxnSpPr>
        <p:spPr>
          <a:xfrm>
            <a:off x="3073720" y="1842913"/>
            <a:ext cx="1107623" cy="132904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A56713B-B913-632E-A31B-8A9CD7E68188}"/>
              </a:ext>
            </a:extLst>
          </p:cNvPr>
          <p:cNvCxnSpPr>
            <a:cxnSpLocks/>
          </p:cNvCxnSpPr>
          <p:nvPr/>
        </p:nvCxnSpPr>
        <p:spPr>
          <a:xfrm>
            <a:off x="4236239" y="1921268"/>
            <a:ext cx="434084" cy="87771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11F2FA3-9B2E-16BC-7301-D9C5A6CAB06A}"/>
              </a:ext>
            </a:extLst>
          </p:cNvPr>
          <p:cNvCxnSpPr>
            <a:cxnSpLocks/>
          </p:cNvCxnSpPr>
          <p:nvPr/>
        </p:nvCxnSpPr>
        <p:spPr>
          <a:xfrm>
            <a:off x="6445396" y="4352330"/>
            <a:ext cx="1664550" cy="60782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442B902-6012-2861-3277-0907012C9A43}"/>
              </a:ext>
            </a:extLst>
          </p:cNvPr>
          <p:cNvCxnSpPr>
            <a:cxnSpLocks/>
          </p:cNvCxnSpPr>
          <p:nvPr/>
        </p:nvCxnSpPr>
        <p:spPr>
          <a:xfrm>
            <a:off x="5423835" y="4992703"/>
            <a:ext cx="760655" cy="89174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42DCA69-2258-4CD3-0A06-3A601C6FA6E1}"/>
              </a:ext>
            </a:extLst>
          </p:cNvPr>
          <p:cNvCxnSpPr>
            <a:cxnSpLocks/>
          </p:cNvCxnSpPr>
          <p:nvPr/>
        </p:nvCxnSpPr>
        <p:spPr>
          <a:xfrm flipH="1">
            <a:off x="5581506" y="1934388"/>
            <a:ext cx="302544" cy="101185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F16D5B45-781E-1E21-D12B-C457930C45A1}"/>
              </a:ext>
            </a:extLst>
          </p:cNvPr>
          <p:cNvCxnSpPr>
            <a:cxnSpLocks/>
          </p:cNvCxnSpPr>
          <p:nvPr/>
        </p:nvCxnSpPr>
        <p:spPr>
          <a:xfrm flipH="1">
            <a:off x="6338702" y="1877104"/>
            <a:ext cx="1520013" cy="145978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C7CDC1A-6590-665A-2B10-48F5E61CAC54}"/>
              </a:ext>
            </a:extLst>
          </p:cNvPr>
          <p:cNvCxnSpPr/>
          <p:nvPr/>
        </p:nvCxnSpPr>
        <p:spPr>
          <a:xfrm>
            <a:off x="1764890" y="2224891"/>
            <a:ext cx="2083611" cy="146701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DEB5AA9-F194-EFCC-0640-57D5D7FF23AA}"/>
              </a:ext>
            </a:extLst>
          </p:cNvPr>
          <p:cNvCxnSpPr>
            <a:cxnSpLocks/>
          </p:cNvCxnSpPr>
          <p:nvPr/>
        </p:nvCxnSpPr>
        <p:spPr>
          <a:xfrm flipH="1">
            <a:off x="4236239" y="5123944"/>
            <a:ext cx="434084" cy="60677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B4701983-5CF5-BE27-837D-47020327FBC9}"/>
              </a:ext>
            </a:extLst>
          </p:cNvPr>
          <p:cNvCxnSpPr>
            <a:cxnSpLocks/>
          </p:cNvCxnSpPr>
          <p:nvPr/>
        </p:nvCxnSpPr>
        <p:spPr>
          <a:xfrm flipV="1">
            <a:off x="6482466" y="3399985"/>
            <a:ext cx="1934742" cy="3393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9A066F35-9A8A-A405-C792-217BB3380BC5}"/>
              </a:ext>
            </a:extLst>
          </p:cNvPr>
          <p:cNvSpPr txBox="1"/>
          <p:nvPr/>
        </p:nvSpPr>
        <p:spPr>
          <a:xfrm>
            <a:off x="6753623" y="3700980"/>
            <a:ext cx="3018504" cy="646331"/>
          </a:xfrm>
          <a:prstGeom prst="rect">
            <a:avLst/>
          </a:prstGeom>
          <a:noFill/>
        </p:spPr>
        <p:txBody>
          <a:bodyPr wrap="square" rtlCol="0">
            <a:spAutoFit/>
          </a:bodyPr>
          <a:lstStyle/>
          <a:p>
            <a:r>
              <a:rPr lang="en-US" dirty="0"/>
              <a:t>Each CERT Teams Network</a:t>
            </a:r>
          </a:p>
          <a:p>
            <a:r>
              <a:rPr lang="en-US" dirty="0"/>
              <a:t>With Team Members </a:t>
            </a:r>
          </a:p>
        </p:txBody>
      </p:sp>
      <p:sp>
        <p:nvSpPr>
          <p:cNvPr id="52" name="TextBox 51">
            <a:extLst>
              <a:ext uri="{FF2B5EF4-FFF2-40B4-BE49-F238E27FC236}">
                <a16:creationId xmlns:a16="http://schemas.microsoft.com/office/drawing/2014/main" id="{06EAA2FD-82C5-34C1-56A0-B4606E9F628C}"/>
              </a:ext>
            </a:extLst>
          </p:cNvPr>
          <p:cNvSpPr txBox="1"/>
          <p:nvPr/>
        </p:nvSpPr>
        <p:spPr>
          <a:xfrm>
            <a:off x="298321" y="3614858"/>
            <a:ext cx="2884008" cy="923330"/>
          </a:xfrm>
          <a:prstGeom prst="rect">
            <a:avLst/>
          </a:prstGeom>
          <a:noFill/>
        </p:spPr>
        <p:txBody>
          <a:bodyPr wrap="square" rtlCol="0">
            <a:spAutoFit/>
          </a:bodyPr>
          <a:lstStyle/>
          <a:p>
            <a:r>
              <a:rPr lang="en-US" dirty="0"/>
              <a:t>Each CERT Teams Network</a:t>
            </a:r>
          </a:p>
          <a:p>
            <a:r>
              <a:rPr lang="en-US" dirty="0"/>
              <a:t>Crosslinked to CERT-MA</a:t>
            </a:r>
          </a:p>
          <a:p>
            <a:r>
              <a:rPr lang="en-US" dirty="0"/>
              <a:t>           Network</a:t>
            </a:r>
          </a:p>
        </p:txBody>
      </p:sp>
      <p:sp>
        <p:nvSpPr>
          <p:cNvPr id="5" name="Circle: Hollow 4">
            <a:extLst>
              <a:ext uri="{FF2B5EF4-FFF2-40B4-BE49-F238E27FC236}">
                <a16:creationId xmlns:a16="http://schemas.microsoft.com/office/drawing/2014/main" id="{B54E4582-5D19-CF45-E0A1-42913414EC06}"/>
              </a:ext>
            </a:extLst>
          </p:cNvPr>
          <p:cNvSpPr/>
          <p:nvPr/>
        </p:nvSpPr>
        <p:spPr>
          <a:xfrm>
            <a:off x="8041409" y="3004577"/>
            <a:ext cx="271958" cy="339358"/>
          </a:xfrm>
          <a:prstGeom prst="donut">
            <a:avLst>
              <a:gd name="adj" fmla="val 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ircle: Hollow 20">
            <a:extLst>
              <a:ext uri="{FF2B5EF4-FFF2-40B4-BE49-F238E27FC236}">
                <a16:creationId xmlns:a16="http://schemas.microsoft.com/office/drawing/2014/main" id="{58B0F973-2293-37D6-DB05-CB81E3568682}"/>
              </a:ext>
            </a:extLst>
          </p:cNvPr>
          <p:cNvSpPr/>
          <p:nvPr/>
        </p:nvSpPr>
        <p:spPr>
          <a:xfrm>
            <a:off x="8193809" y="3156977"/>
            <a:ext cx="271958" cy="339358"/>
          </a:xfrm>
          <a:prstGeom prst="donut">
            <a:avLst>
              <a:gd name="adj" fmla="val 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ircle: Hollow 23">
            <a:extLst>
              <a:ext uri="{FF2B5EF4-FFF2-40B4-BE49-F238E27FC236}">
                <a16:creationId xmlns:a16="http://schemas.microsoft.com/office/drawing/2014/main" id="{ED2FB7D3-2A58-3994-B29C-F23F907DA143}"/>
              </a:ext>
            </a:extLst>
          </p:cNvPr>
          <p:cNvSpPr/>
          <p:nvPr/>
        </p:nvSpPr>
        <p:spPr>
          <a:xfrm>
            <a:off x="8253588" y="2696115"/>
            <a:ext cx="271958" cy="339358"/>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Circle: Hollow 25">
            <a:extLst>
              <a:ext uri="{FF2B5EF4-FFF2-40B4-BE49-F238E27FC236}">
                <a16:creationId xmlns:a16="http://schemas.microsoft.com/office/drawing/2014/main" id="{E4E50663-BA30-4AC4-2931-7B9980CF1275}"/>
              </a:ext>
            </a:extLst>
          </p:cNvPr>
          <p:cNvSpPr/>
          <p:nvPr/>
        </p:nvSpPr>
        <p:spPr>
          <a:xfrm>
            <a:off x="8601746" y="2558390"/>
            <a:ext cx="271958" cy="339358"/>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Circle: Hollow 27">
            <a:extLst>
              <a:ext uri="{FF2B5EF4-FFF2-40B4-BE49-F238E27FC236}">
                <a16:creationId xmlns:a16="http://schemas.microsoft.com/office/drawing/2014/main" id="{49ECF6E4-03D9-DC52-F6A7-B5616EC44A8E}"/>
              </a:ext>
            </a:extLst>
          </p:cNvPr>
          <p:cNvSpPr/>
          <p:nvPr/>
        </p:nvSpPr>
        <p:spPr>
          <a:xfrm>
            <a:off x="8920419" y="2606998"/>
            <a:ext cx="271958" cy="339358"/>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Circle: Hollow 32">
            <a:extLst>
              <a:ext uri="{FF2B5EF4-FFF2-40B4-BE49-F238E27FC236}">
                <a16:creationId xmlns:a16="http://schemas.microsoft.com/office/drawing/2014/main" id="{981B7B32-A0F8-1305-85A3-3B45245F52DE}"/>
              </a:ext>
            </a:extLst>
          </p:cNvPr>
          <p:cNvSpPr/>
          <p:nvPr/>
        </p:nvSpPr>
        <p:spPr>
          <a:xfrm>
            <a:off x="9149008" y="2874273"/>
            <a:ext cx="271958" cy="339358"/>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Circle: Hollow 33">
            <a:extLst>
              <a:ext uri="{FF2B5EF4-FFF2-40B4-BE49-F238E27FC236}">
                <a16:creationId xmlns:a16="http://schemas.microsoft.com/office/drawing/2014/main" id="{EE20CCC4-FF91-C708-2952-550FCA484964}"/>
              </a:ext>
            </a:extLst>
          </p:cNvPr>
          <p:cNvSpPr/>
          <p:nvPr/>
        </p:nvSpPr>
        <p:spPr>
          <a:xfrm>
            <a:off x="9169614" y="3275500"/>
            <a:ext cx="271958" cy="339358"/>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Circle: Hollow 35">
            <a:extLst>
              <a:ext uri="{FF2B5EF4-FFF2-40B4-BE49-F238E27FC236}">
                <a16:creationId xmlns:a16="http://schemas.microsoft.com/office/drawing/2014/main" id="{B98BBD6C-B40C-851C-4E8C-5F0B23B868BC}"/>
              </a:ext>
            </a:extLst>
          </p:cNvPr>
          <p:cNvSpPr/>
          <p:nvPr/>
        </p:nvSpPr>
        <p:spPr>
          <a:xfrm>
            <a:off x="8417207" y="3399985"/>
            <a:ext cx="200959" cy="248750"/>
          </a:xfrm>
          <a:prstGeom prst="donut">
            <a:avLst>
              <a:gd name="adj" fmla="val 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Circle: Hollow 36">
            <a:extLst>
              <a:ext uri="{FF2B5EF4-FFF2-40B4-BE49-F238E27FC236}">
                <a16:creationId xmlns:a16="http://schemas.microsoft.com/office/drawing/2014/main" id="{C381EF88-50BF-7C46-7E80-255509CDE8A4}"/>
              </a:ext>
            </a:extLst>
          </p:cNvPr>
          <p:cNvSpPr/>
          <p:nvPr/>
        </p:nvSpPr>
        <p:spPr>
          <a:xfrm>
            <a:off x="8873219" y="3411317"/>
            <a:ext cx="271958" cy="339358"/>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32139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5A200-A561-BD82-82BC-39796189710E}"/>
              </a:ext>
            </a:extLst>
          </p:cNvPr>
          <p:cNvSpPr>
            <a:spLocks noGrp="1"/>
          </p:cNvSpPr>
          <p:nvPr>
            <p:ph type="title"/>
          </p:nvPr>
        </p:nvSpPr>
        <p:spPr/>
        <p:txBody>
          <a:bodyPr/>
          <a:lstStyle/>
          <a:p>
            <a:r>
              <a:rPr lang="en-US" dirty="0"/>
              <a:t>How CERT Teams Notify (Callout)</a:t>
            </a:r>
          </a:p>
        </p:txBody>
      </p:sp>
      <p:graphicFrame>
        <p:nvGraphicFramePr>
          <p:cNvPr id="11" name="Content Placeholder 10">
            <a:extLst>
              <a:ext uri="{FF2B5EF4-FFF2-40B4-BE49-F238E27FC236}">
                <a16:creationId xmlns:a16="http://schemas.microsoft.com/office/drawing/2014/main" id="{F8456483-D704-BD76-1CC0-B78B80C41A10}"/>
              </a:ext>
            </a:extLst>
          </p:cNvPr>
          <p:cNvGraphicFramePr>
            <a:graphicFrameLocks noGrp="1"/>
          </p:cNvGraphicFramePr>
          <p:nvPr>
            <p:ph idx="1"/>
            <p:extLst>
              <p:ext uri="{D42A27DB-BD31-4B8C-83A1-F6EECF244321}">
                <p14:modId xmlns:p14="http://schemas.microsoft.com/office/powerpoint/2010/main" val="3346264308"/>
              </p:ext>
            </p:extLst>
          </p:nvPr>
        </p:nvGraphicFramePr>
        <p:xfrm>
          <a:off x="677863" y="2160588"/>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47421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B28CB-5960-E1EA-7339-7EA1F7FEFFB8}"/>
              </a:ext>
            </a:extLst>
          </p:cNvPr>
          <p:cNvSpPr>
            <a:spLocks noGrp="1"/>
          </p:cNvSpPr>
          <p:nvPr>
            <p:ph type="title"/>
          </p:nvPr>
        </p:nvSpPr>
        <p:spPr>
          <a:xfrm>
            <a:off x="341745" y="609600"/>
            <a:ext cx="8932257" cy="1320800"/>
          </a:xfrm>
        </p:spPr>
        <p:txBody>
          <a:bodyPr/>
          <a:lstStyle/>
          <a:p>
            <a:r>
              <a:rPr lang="en-US" dirty="0"/>
              <a:t>    Channels Screen with Cross Links </a:t>
            </a:r>
          </a:p>
        </p:txBody>
      </p:sp>
      <p:pic>
        <p:nvPicPr>
          <p:cNvPr id="19" name="Content Placeholder 18">
            <a:extLst>
              <a:ext uri="{FF2B5EF4-FFF2-40B4-BE49-F238E27FC236}">
                <a16:creationId xmlns:a16="http://schemas.microsoft.com/office/drawing/2014/main" id="{C2646CBB-C203-8A46-D8D4-60454490C03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93466" y="1488281"/>
            <a:ext cx="2600165" cy="5627024"/>
          </a:xfrm>
        </p:spPr>
      </p:pic>
      <p:sp>
        <p:nvSpPr>
          <p:cNvPr id="20" name="TextBox 19">
            <a:extLst>
              <a:ext uri="{FF2B5EF4-FFF2-40B4-BE49-F238E27FC236}">
                <a16:creationId xmlns:a16="http://schemas.microsoft.com/office/drawing/2014/main" id="{4738CFAC-B9E3-D3DB-9A3D-97B84AB35655}"/>
              </a:ext>
            </a:extLst>
          </p:cNvPr>
          <p:cNvSpPr txBox="1"/>
          <p:nvPr/>
        </p:nvSpPr>
        <p:spPr>
          <a:xfrm>
            <a:off x="7093744" y="2528888"/>
            <a:ext cx="2507456" cy="646331"/>
          </a:xfrm>
          <a:prstGeom prst="rect">
            <a:avLst/>
          </a:prstGeom>
          <a:noFill/>
        </p:spPr>
        <p:txBody>
          <a:bodyPr wrap="square" rtlCol="0">
            <a:spAutoFit/>
          </a:bodyPr>
          <a:lstStyle/>
          <a:p>
            <a:r>
              <a:rPr lang="en-US" dirty="0"/>
              <a:t>Slider to turn Network</a:t>
            </a:r>
          </a:p>
          <a:p>
            <a:r>
              <a:rPr lang="en-US" dirty="0"/>
              <a:t>Off and on</a:t>
            </a:r>
          </a:p>
        </p:txBody>
      </p:sp>
      <p:cxnSp>
        <p:nvCxnSpPr>
          <p:cNvPr id="22" name="Straight Arrow Connector 21">
            <a:extLst>
              <a:ext uri="{FF2B5EF4-FFF2-40B4-BE49-F238E27FC236}">
                <a16:creationId xmlns:a16="http://schemas.microsoft.com/office/drawing/2014/main" id="{91FF1C45-7F12-1C2D-F006-0E336B6AA92A}"/>
              </a:ext>
            </a:extLst>
          </p:cNvPr>
          <p:cNvCxnSpPr>
            <a:cxnSpLocks/>
          </p:cNvCxnSpPr>
          <p:nvPr/>
        </p:nvCxnSpPr>
        <p:spPr>
          <a:xfrm>
            <a:off x="6357938" y="2686050"/>
            <a:ext cx="62865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4E96C74D-CF8F-7D6C-B63A-A980C9497056}"/>
              </a:ext>
            </a:extLst>
          </p:cNvPr>
          <p:cNvCxnSpPr>
            <a:cxnSpLocks/>
          </p:cNvCxnSpPr>
          <p:nvPr/>
        </p:nvCxnSpPr>
        <p:spPr>
          <a:xfrm flipV="1">
            <a:off x="6415088" y="3175219"/>
            <a:ext cx="764381" cy="151108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11762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9937B-A40D-467F-8D2C-7830347433EC}"/>
              </a:ext>
            </a:extLst>
          </p:cNvPr>
          <p:cNvSpPr>
            <a:spLocks noGrp="1"/>
          </p:cNvSpPr>
          <p:nvPr>
            <p:ph type="title"/>
          </p:nvPr>
        </p:nvSpPr>
        <p:spPr/>
        <p:txBody>
          <a:bodyPr/>
          <a:lstStyle/>
          <a:p>
            <a:r>
              <a:rPr lang="en-US" dirty="0"/>
              <a:t>Phone on default Channel </a:t>
            </a:r>
          </a:p>
        </p:txBody>
      </p:sp>
      <p:pic>
        <p:nvPicPr>
          <p:cNvPr id="4" name="Content Placeholder 3">
            <a:extLst>
              <a:ext uri="{FF2B5EF4-FFF2-40B4-BE49-F238E27FC236}">
                <a16:creationId xmlns:a16="http://schemas.microsoft.com/office/drawing/2014/main" id="{C2380E25-A1C8-97CD-0583-A648BF8D57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79457" y="2160588"/>
            <a:ext cx="1793123" cy="3881437"/>
          </a:xfrm>
          <a:prstGeom prst="rect">
            <a:avLst/>
          </a:prstGeom>
        </p:spPr>
      </p:pic>
      <p:sp>
        <p:nvSpPr>
          <p:cNvPr id="5" name="TextBox 4">
            <a:extLst>
              <a:ext uri="{FF2B5EF4-FFF2-40B4-BE49-F238E27FC236}">
                <a16:creationId xmlns:a16="http://schemas.microsoft.com/office/drawing/2014/main" id="{8D215ED8-B500-5E96-F37E-8C06D6D50B3B}"/>
              </a:ext>
            </a:extLst>
          </p:cNvPr>
          <p:cNvSpPr txBox="1"/>
          <p:nvPr/>
        </p:nvSpPr>
        <p:spPr>
          <a:xfrm>
            <a:off x="6000749" y="2364581"/>
            <a:ext cx="2850357" cy="3693319"/>
          </a:xfrm>
          <a:prstGeom prst="rect">
            <a:avLst/>
          </a:prstGeom>
          <a:noFill/>
        </p:spPr>
        <p:txBody>
          <a:bodyPr wrap="square" rtlCol="0">
            <a:spAutoFit/>
          </a:bodyPr>
          <a:lstStyle/>
          <a:p>
            <a:r>
              <a:rPr lang="en-US" dirty="0"/>
              <a:t>Replay last messages</a:t>
            </a:r>
          </a:p>
          <a:p>
            <a:r>
              <a:rPr lang="en-US" dirty="0"/>
              <a:t>Slider to turn off Channel</a:t>
            </a:r>
          </a:p>
          <a:p>
            <a:r>
              <a:rPr lang="en-US" dirty="0"/>
              <a:t>Menu to send location </a:t>
            </a:r>
            <a:r>
              <a:rPr lang="en-US" dirty="0" err="1"/>
              <a:t>etc</a:t>
            </a:r>
            <a:endParaRPr lang="en-US" dirty="0"/>
          </a:p>
          <a:p>
            <a:r>
              <a:rPr lang="en-US" dirty="0"/>
              <a:t>Emergency button</a:t>
            </a:r>
          </a:p>
          <a:p>
            <a:endParaRPr lang="en-US" dirty="0"/>
          </a:p>
          <a:p>
            <a:r>
              <a:rPr lang="en-US" dirty="0"/>
              <a:t>Push to talk button</a:t>
            </a:r>
          </a:p>
          <a:p>
            <a:endParaRPr lang="en-US" dirty="0"/>
          </a:p>
          <a:p>
            <a:endParaRPr lang="en-US" dirty="0"/>
          </a:p>
          <a:p>
            <a:endParaRPr lang="en-US" dirty="0"/>
          </a:p>
          <a:p>
            <a:endParaRPr lang="en-US" dirty="0"/>
          </a:p>
          <a:p>
            <a:endParaRPr lang="en-US" dirty="0"/>
          </a:p>
          <a:p>
            <a:r>
              <a:rPr lang="en-US" dirty="0"/>
              <a:t>Connection quality</a:t>
            </a:r>
          </a:p>
          <a:p>
            <a:r>
              <a:rPr lang="en-US" dirty="0"/>
              <a:t>User Status</a:t>
            </a:r>
          </a:p>
        </p:txBody>
      </p:sp>
      <p:sp>
        <p:nvSpPr>
          <p:cNvPr id="6" name="TextBox 5">
            <a:extLst>
              <a:ext uri="{FF2B5EF4-FFF2-40B4-BE49-F238E27FC236}">
                <a16:creationId xmlns:a16="http://schemas.microsoft.com/office/drawing/2014/main" id="{60F1B223-2738-FA30-2EB5-EAD763E7B5CC}"/>
              </a:ext>
            </a:extLst>
          </p:cNvPr>
          <p:cNvSpPr txBox="1"/>
          <p:nvPr/>
        </p:nvSpPr>
        <p:spPr>
          <a:xfrm>
            <a:off x="2158165" y="2160588"/>
            <a:ext cx="1793123" cy="1200329"/>
          </a:xfrm>
          <a:prstGeom prst="rect">
            <a:avLst/>
          </a:prstGeom>
          <a:noFill/>
        </p:spPr>
        <p:txBody>
          <a:bodyPr wrap="square" rtlCol="0">
            <a:spAutoFit/>
          </a:bodyPr>
          <a:lstStyle/>
          <a:p>
            <a:endParaRPr lang="en-US" dirty="0"/>
          </a:p>
          <a:p>
            <a:r>
              <a:rPr lang="en-US" dirty="0"/>
              <a:t>Channel Name</a:t>
            </a:r>
          </a:p>
          <a:p>
            <a:r>
              <a:rPr lang="en-US" dirty="0"/>
              <a:t>And Avatar</a:t>
            </a:r>
          </a:p>
          <a:p>
            <a:r>
              <a:rPr lang="en-US" dirty="0"/>
              <a:t>Send a Picture </a:t>
            </a:r>
          </a:p>
        </p:txBody>
      </p:sp>
    </p:spTree>
    <p:extLst>
      <p:ext uri="{BB962C8B-B14F-4D97-AF65-F5344CB8AC3E}">
        <p14:creationId xmlns:p14="http://schemas.microsoft.com/office/powerpoint/2010/main" val="2087099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45E65-39F8-67B0-C0EE-CF2BC6F6B57D}"/>
              </a:ext>
            </a:extLst>
          </p:cNvPr>
          <p:cNvSpPr>
            <a:spLocks noGrp="1"/>
          </p:cNvSpPr>
          <p:nvPr>
            <p:ph type="title"/>
          </p:nvPr>
        </p:nvSpPr>
        <p:spPr>
          <a:xfrm>
            <a:off x="677334" y="609600"/>
            <a:ext cx="8596668" cy="801511"/>
          </a:xfrm>
        </p:spPr>
        <p:txBody>
          <a:bodyPr/>
          <a:lstStyle/>
          <a:p>
            <a:r>
              <a:rPr lang="en-US" dirty="0"/>
              <a:t>Contacts List on a single Channel</a:t>
            </a:r>
          </a:p>
        </p:txBody>
      </p:sp>
      <p:pic>
        <p:nvPicPr>
          <p:cNvPr id="4" name="Content Placeholder 3">
            <a:extLst>
              <a:ext uri="{FF2B5EF4-FFF2-40B4-BE49-F238E27FC236}">
                <a16:creationId xmlns:a16="http://schemas.microsoft.com/office/drawing/2014/main" id="{705084E0-9F15-D96E-0D73-55518E93C1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5333" y="1394695"/>
            <a:ext cx="2438400" cy="5276947"/>
          </a:xfrm>
          <a:prstGeom prst="rect">
            <a:avLst/>
          </a:prstGeom>
        </p:spPr>
      </p:pic>
      <p:sp>
        <p:nvSpPr>
          <p:cNvPr id="5" name="TextBox 4">
            <a:extLst>
              <a:ext uri="{FF2B5EF4-FFF2-40B4-BE49-F238E27FC236}">
                <a16:creationId xmlns:a16="http://schemas.microsoft.com/office/drawing/2014/main" id="{7E25CC9D-704D-9C05-8EF9-17150D91372E}"/>
              </a:ext>
            </a:extLst>
          </p:cNvPr>
          <p:cNvSpPr txBox="1"/>
          <p:nvPr/>
        </p:nvSpPr>
        <p:spPr>
          <a:xfrm>
            <a:off x="1879600" y="2156178"/>
            <a:ext cx="1789289" cy="646331"/>
          </a:xfrm>
          <a:prstGeom prst="rect">
            <a:avLst/>
          </a:prstGeom>
          <a:noFill/>
        </p:spPr>
        <p:txBody>
          <a:bodyPr wrap="square" rtlCol="0">
            <a:spAutoFit/>
          </a:bodyPr>
          <a:lstStyle/>
          <a:p>
            <a:r>
              <a:rPr lang="en-US" dirty="0"/>
              <a:t>Channel users </a:t>
            </a:r>
          </a:p>
          <a:p>
            <a:r>
              <a:rPr lang="en-US" dirty="0"/>
              <a:t>Logged in</a:t>
            </a:r>
          </a:p>
        </p:txBody>
      </p:sp>
      <p:sp>
        <p:nvSpPr>
          <p:cNvPr id="8" name="TextBox 7">
            <a:extLst>
              <a:ext uri="{FF2B5EF4-FFF2-40B4-BE49-F238E27FC236}">
                <a16:creationId xmlns:a16="http://schemas.microsoft.com/office/drawing/2014/main" id="{49CE6330-A985-0872-67EF-1BA1F0B8F1C3}"/>
              </a:ext>
            </a:extLst>
          </p:cNvPr>
          <p:cNvSpPr txBox="1"/>
          <p:nvPr/>
        </p:nvSpPr>
        <p:spPr>
          <a:xfrm>
            <a:off x="1693333" y="3945467"/>
            <a:ext cx="1704623" cy="646331"/>
          </a:xfrm>
          <a:prstGeom prst="rect">
            <a:avLst/>
          </a:prstGeom>
          <a:noFill/>
        </p:spPr>
        <p:txBody>
          <a:bodyPr wrap="square" rtlCol="0">
            <a:spAutoFit/>
          </a:bodyPr>
          <a:lstStyle/>
          <a:p>
            <a:r>
              <a:rPr lang="en-US" dirty="0"/>
              <a:t>Channel users not logged in</a:t>
            </a:r>
          </a:p>
        </p:txBody>
      </p:sp>
      <p:sp>
        <p:nvSpPr>
          <p:cNvPr id="9" name="TextBox 8">
            <a:extLst>
              <a:ext uri="{FF2B5EF4-FFF2-40B4-BE49-F238E27FC236}">
                <a16:creationId xmlns:a16="http://schemas.microsoft.com/office/drawing/2014/main" id="{C129B780-F9B5-B60E-BD2F-18129A8F92F2}"/>
              </a:ext>
            </a:extLst>
          </p:cNvPr>
          <p:cNvSpPr txBox="1"/>
          <p:nvPr/>
        </p:nvSpPr>
        <p:spPr>
          <a:xfrm>
            <a:off x="6468533" y="2336800"/>
            <a:ext cx="2060223" cy="1200329"/>
          </a:xfrm>
          <a:prstGeom prst="rect">
            <a:avLst/>
          </a:prstGeom>
          <a:noFill/>
        </p:spPr>
        <p:txBody>
          <a:bodyPr wrap="square" rtlCol="0">
            <a:spAutoFit/>
          </a:bodyPr>
          <a:lstStyle/>
          <a:p>
            <a:r>
              <a:rPr lang="en-US" dirty="0"/>
              <a:t>Note! You can add info to a contact</a:t>
            </a:r>
          </a:p>
          <a:p>
            <a:r>
              <a:rPr lang="en-US" dirty="0"/>
              <a:t>Such as unit # or position </a:t>
            </a:r>
          </a:p>
        </p:txBody>
      </p:sp>
    </p:spTree>
    <p:extLst>
      <p:ext uri="{BB962C8B-B14F-4D97-AF65-F5344CB8AC3E}">
        <p14:creationId xmlns:p14="http://schemas.microsoft.com/office/powerpoint/2010/main" val="1685548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CCADC-DAF0-7E06-3149-6EE340ABB398}"/>
              </a:ext>
            </a:extLst>
          </p:cNvPr>
          <p:cNvSpPr>
            <a:spLocks noGrp="1"/>
          </p:cNvSpPr>
          <p:nvPr>
            <p:ph type="title"/>
          </p:nvPr>
        </p:nvSpPr>
        <p:spPr/>
        <p:txBody>
          <a:bodyPr/>
          <a:lstStyle/>
          <a:p>
            <a:r>
              <a:rPr lang="en-US" dirty="0"/>
              <a:t>Indication of a call on another channel </a:t>
            </a:r>
            <a:br>
              <a:rPr lang="en-US" dirty="0"/>
            </a:br>
            <a:r>
              <a:rPr lang="en-US" dirty="0"/>
              <a:t>while you are on your default channel</a:t>
            </a:r>
          </a:p>
        </p:txBody>
      </p:sp>
      <p:pic>
        <p:nvPicPr>
          <p:cNvPr id="4" name="Content Placeholder 3">
            <a:extLst>
              <a:ext uri="{FF2B5EF4-FFF2-40B4-BE49-F238E27FC236}">
                <a16:creationId xmlns:a16="http://schemas.microsoft.com/office/drawing/2014/main" id="{BDD0EE75-D1A9-BCC2-5AA1-EFC67AB03C9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79457" y="2160588"/>
            <a:ext cx="2016542" cy="4365055"/>
          </a:xfrm>
          <a:prstGeom prst="rect">
            <a:avLst/>
          </a:prstGeom>
        </p:spPr>
      </p:pic>
      <p:sp>
        <p:nvSpPr>
          <p:cNvPr id="5" name="TextBox 4">
            <a:extLst>
              <a:ext uri="{FF2B5EF4-FFF2-40B4-BE49-F238E27FC236}">
                <a16:creationId xmlns:a16="http://schemas.microsoft.com/office/drawing/2014/main" id="{A1AB10CC-F84A-6CCA-09A0-E5863EAC7597}"/>
              </a:ext>
            </a:extLst>
          </p:cNvPr>
          <p:cNvSpPr txBox="1"/>
          <p:nvPr/>
        </p:nvSpPr>
        <p:spPr>
          <a:xfrm>
            <a:off x="1789289" y="2221706"/>
            <a:ext cx="2218355" cy="923330"/>
          </a:xfrm>
          <a:prstGeom prst="rect">
            <a:avLst/>
          </a:prstGeom>
          <a:noFill/>
        </p:spPr>
        <p:txBody>
          <a:bodyPr wrap="square" rtlCol="0">
            <a:spAutoFit/>
          </a:bodyPr>
          <a:lstStyle/>
          <a:p>
            <a:r>
              <a:rPr lang="en-US" dirty="0"/>
              <a:t> Visual indication of</a:t>
            </a:r>
          </a:p>
          <a:p>
            <a:r>
              <a:rPr lang="en-US" dirty="0"/>
              <a:t>Who is calling and on what channel!</a:t>
            </a:r>
          </a:p>
        </p:txBody>
      </p:sp>
      <p:sp>
        <p:nvSpPr>
          <p:cNvPr id="6" name="TextBox 5">
            <a:extLst>
              <a:ext uri="{FF2B5EF4-FFF2-40B4-BE49-F238E27FC236}">
                <a16:creationId xmlns:a16="http://schemas.microsoft.com/office/drawing/2014/main" id="{98C46097-3D8D-E2F2-FBDF-17ADF2E4396C}"/>
              </a:ext>
            </a:extLst>
          </p:cNvPr>
          <p:cNvSpPr txBox="1"/>
          <p:nvPr/>
        </p:nvSpPr>
        <p:spPr>
          <a:xfrm>
            <a:off x="6095999" y="3429000"/>
            <a:ext cx="2195689" cy="923330"/>
          </a:xfrm>
          <a:prstGeom prst="rect">
            <a:avLst/>
          </a:prstGeom>
          <a:noFill/>
        </p:spPr>
        <p:txBody>
          <a:bodyPr wrap="square" rtlCol="0">
            <a:spAutoFit/>
          </a:bodyPr>
          <a:lstStyle/>
          <a:p>
            <a:r>
              <a:rPr lang="en-US" dirty="0"/>
              <a:t>You also hear the audio from the transmission!</a:t>
            </a:r>
          </a:p>
        </p:txBody>
      </p:sp>
    </p:spTree>
    <p:extLst>
      <p:ext uri="{BB962C8B-B14F-4D97-AF65-F5344CB8AC3E}">
        <p14:creationId xmlns:p14="http://schemas.microsoft.com/office/powerpoint/2010/main" val="3554345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28A66-1F2D-4D88-104F-AB2F4147D627}"/>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94A3DB49-E694-7E2E-F877-CE95C52632C7}"/>
              </a:ext>
            </a:extLst>
          </p:cNvPr>
          <p:cNvSpPr>
            <a:spLocks noGrp="1"/>
          </p:cNvSpPr>
          <p:nvPr>
            <p:ph idx="1"/>
          </p:nvPr>
        </p:nvSpPr>
        <p:spPr>
          <a:xfrm>
            <a:off x="437188" y="1270000"/>
            <a:ext cx="9491902" cy="5449455"/>
          </a:xfrm>
        </p:spPr>
        <p:txBody>
          <a:bodyPr>
            <a:normAutofit lnSpcReduction="10000"/>
          </a:bodyPr>
          <a:lstStyle/>
          <a:p>
            <a:r>
              <a:rPr lang="en-US" sz="2100" dirty="0"/>
              <a:t>CERT Teams have to be able to communicate with their Public Safety Agencies</a:t>
            </a:r>
          </a:p>
          <a:p>
            <a:r>
              <a:rPr lang="en-US" sz="2100" dirty="0"/>
              <a:t>You shouldn’t have to carry multiple radios</a:t>
            </a:r>
          </a:p>
          <a:p>
            <a:r>
              <a:rPr lang="en-US" sz="2100" dirty="0"/>
              <a:t>We recommend those Towns that are on VHF stay on VHF and those on UHF stay there.</a:t>
            </a:r>
          </a:p>
          <a:p>
            <a:r>
              <a:rPr lang="en-US" sz="2100" dirty="0"/>
              <a:t>Use </a:t>
            </a:r>
            <a:r>
              <a:rPr lang="en-US" sz="2100" dirty="0" err="1"/>
              <a:t>Zellowork</a:t>
            </a:r>
            <a:r>
              <a:rPr lang="en-US" sz="2100" dirty="0"/>
              <a:t> as the bridge It can also provide Text Messaging &amp; Alerting</a:t>
            </a:r>
          </a:p>
          <a:p>
            <a:r>
              <a:rPr lang="en-US" sz="2100" dirty="0"/>
              <a:t>If you are on UHF look at FRS/GMRS as a less expensive intra Team technology</a:t>
            </a:r>
          </a:p>
          <a:p>
            <a:r>
              <a:rPr lang="en-US" sz="2100" dirty="0"/>
              <a:t>If you are on VHF look at MURS as a less expensive intra Team Technology</a:t>
            </a:r>
          </a:p>
          <a:p>
            <a:r>
              <a:rPr lang="en-US" sz="2100" dirty="0"/>
              <a:t>Public Safety radios can be bought refurbished for under $200.00 P25 adds another $200.00</a:t>
            </a:r>
          </a:p>
          <a:p>
            <a:r>
              <a:rPr lang="en-US" sz="2100" dirty="0"/>
              <a:t>Get the software and cable to program your radios.</a:t>
            </a:r>
          </a:p>
          <a:p>
            <a:r>
              <a:rPr lang="en-US" sz="2100" dirty="0"/>
              <a:t>Communications tends to be a problem at every event because nobody understands it</a:t>
            </a:r>
          </a:p>
          <a:p>
            <a:endParaRPr lang="en-US" dirty="0"/>
          </a:p>
        </p:txBody>
      </p:sp>
    </p:spTree>
    <p:extLst>
      <p:ext uri="{BB962C8B-B14F-4D97-AF65-F5344CB8AC3E}">
        <p14:creationId xmlns:p14="http://schemas.microsoft.com/office/powerpoint/2010/main" val="407631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5D11C-7E58-4FCB-6765-69C07940FE34}"/>
              </a:ext>
            </a:extLst>
          </p:cNvPr>
          <p:cNvSpPr>
            <a:spLocks noGrp="1"/>
          </p:cNvSpPr>
          <p:nvPr>
            <p:ph type="title"/>
          </p:nvPr>
        </p:nvSpPr>
        <p:spPr/>
        <p:txBody>
          <a:bodyPr/>
          <a:lstStyle/>
          <a:p>
            <a:r>
              <a:rPr lang="en-US" dirty="0"/>
              <a:t>So Now What?????</a:t>
            </a:r>
          </a:p>
        </p:txBody>
      </p:sp>
      <p:sp>
        <p:nvSpPr>
          <p:cNvPr id="3" name="Content Placeholder 2">
            <a:extLst>
              <a:ext uri="{FF2B5EF4-FFF2-40B4-BE49-F238E27FC236}">
                <a16:creationId xmlns:a16="http://schemas.microsoft.com/office/drawing/2014/main" id="{CA0D6BEE-3028-3440-9531-7D4682E32B93}"/>
              </a:ext>
            </a:extLst>
          </p:cNvPr>
          <p:cNvSpPr>
            <a:spLocks noGrp="1"/>
          </p:cNvSpPr>
          <p:nvPr>
            <p:ph idx="1"/>
          </p:nvPr>
        </p:nvSpPr>
        <p:spPr>
          <a:xfrm>
            <a:off x="419888" y="1523782"/>
            <a:ext cx="9111559" cy="4867318"/>
          </a:xfrm>
        </p:spPr>
        <p:txBody>
          <a:bodyPr>
            <a:normAutofit fontScale="92500" lnSpcReduction="10000"/>
          </a:bodyPr>
          <a:lstStyle/>
          <a:p>
            <a:r>
              <a:rPr lang="en-US" sz="2200" dirty="0"/>
              <a:t>Each Team that wants to participate should apply for a </a:t>
            </a:r>
            <a:r>
              <a:rPr lang="en-US" sz="2200" dirty="0" err="1"/>
              <a:t>ZelloWork</a:t>
            </a:r>
            <a:r>
              <a:rPr lang="en-US" sz="2200" dirty="0"/>
              <a:t> network with First Responder Free Licenses. Appropriate # of users and 1 Gateway license for future use.</a:t>
            </a:r>
          </a:p>
          <a:p>
            <a:r>
              <a:rPr lang="en-US" sz="2200" dirty="0"/>
              <a:t>Set up your channels. Zello automatically creates one called “Everyone” You may want one for “Officers”, one for Operations and other for Administration. Include the name of you Team in the channel display name so we can ID you.</a:t>
            </a:r>
          </a:p>
          <a:p>
            <a:r>
              <a:rPr lang="en-US" sz="2200" dirty="0"/>
              <a:t>Set up your Team by inviting them to the network and to the channels.</a:t>
            </a:r>
          </a:p>
          <a:p>
            <a:r>
              <a:rPr lang="en-US" sz="2200" dirty="0"/>
              <a:t>After your network is up and running the Admin can go to Crosslink in the Administration tab of the console and request crosslinking to </a:t>
            </a:r>
            <a:r>
              <a:rPr lang="en-US" sz="2200" dirty="0">
                <a:hlinkClick r:id="rId2"/>
              </a:rPr>
              <a:t>cert-ma@zellowork.com</a:t>
            </a:r>
            <a:r>
              <a:rPr lang="en-US" sz="2200" dirty="0"/>
              <a:t> and who ever else </a:t>
            </a:r>
            <a:r>
              <a:rPr lang="en-US" sz="2200" dirty="0" err="1"/>
              <a:t>yo</a:t>
            </a:r>
            <a:r>
              <a:rPr lang="en-US" sz="2200" dirty="0"/>
              <a:t> wish to link to.</a:t>
            </a:r>
          </a:p>
          <a:p>
            <a:r>
              <a:rPr lang="en-US" sz="2200" dirty="0"/>
              <a:t>Practice and train!</a:t>
            </a:r>
          </a:p>
          <a:p>
            <a:r>
              <a:rPr lang="en-US" sz="2200" dirty="0"/>
              <a:t>Zello Tech Support is very helpful and their documentation is great</a:t>
            </a:r>
          </a:p>
          <a:p>
            <a:r>
              <a:rPr lang="en-US" sz="2200" dirty="0"/>
              <a:t>If you need help or have questions contact the Communications Committee</a:t>
            </a:r>
          </a:p>
          <a:p>
            <a:endParaRPr lang="en-US" dirty="0"/>
          </a:p>
        </p:txBody>
      </p:sp>
    </p:spTree>
    <p:extLst>
      <p:ext uri="{BB962C8B-B14F-4D97-AF65-F5344CB8AC3E}">
        <p14:creationId xmlns:p14="http://schemas.microsoft.com/office/powerpoint/2010/main" val="1660663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FFD3A-7B7D-FE81-B798-0D62BB8229DD}"/>
              </a:ext>
            </a:extLst>
          </p:cNvPr>
          <p:cNvSpPr>
            <a:spLocks noGrp="1"/>
          </p:cNvSpPr>
          <p:nvPr>
            <p:ph type="title"/>
          </p:nvPr>
        </p:nvSpPr>
        <p:spPr/>
        <p:txBody>
          <a:bodyPr/>
          <a:lstStyle/>
          <a:p>
            <a:r>
              <a:rPr lang="en-US" dirty="0"/>
              <a:t>QUESTIONS?? </a:t>
            </a:r>
          </a:p>
        </p:txBody>
      </p:sp>
      <p:sp>
        <p:nvSpPr>
          <p:cNvPr id="3" name="Content Placeholder 2">
            <a:extLst>
              <a:ext uri="{FF2B5EF4-FFF2-40B4-BE49-F238E27FC236}">
                <a16:creationId xmlns:a16="http://schemas.microsoft.com/office/drawing/2014/main" id="{E0B3469E-F863-9B2C-E31E-C50957AC03AC}"/>
              </a:ext>
            </a:extLst>
          </p:cNvPr>
          <p:cNvSpPr>
            <a:spLocks noGrp="1"/>
          </p:cNvSpPr>
          <p:nvPr>
            <p:ph idx="1"/>
          </p:nvPr>
        </p:nvSpPr>
        <p:spPr/>
        <p:txBody>
          <a:bodyPr>
            <a:normAutofit/>
          </a:bodyPr>
          <a:lstStyle/>
          <a:p>
            <a:pPr marL="0" indent="0">
              <a:buNone/>
            </a:pPr>
            <a:r>
              <a:rPr lang="en-US" sz="2400" dirty="0"/>
              <a:t>Thank you to the Communications Committee </a:t>
            </a:r>
          </a:p>
          <a:p>
            <a:pPr marL="0" indent="0">
              <a:buNone/>
            </a:pPr>
            <a:r>
              <a:rPr lang="en-US" sz="2400" dirty="0"/>
              <a:t>Eric Williams, Rob Millette, Steve </a:t>
            </a:r>
            <a:r>
              <a:rPr lang="en-US" sz="2400" dirty="0" err="1"/>
              <a:t>Berien</a:t>
            </a:r>
            <a:r>
              <a:rPr lang="en-US" sz="2400" dirty="0"/>
              <a:t> </a:t>
            </a:r>
          </a:p>
          <a:p>
            <a:pPr marL="0" indent="0">
              <a:buNone/>
            </a:pPr>
            <a:r>
              <a:rPr lang="en-US" sz="2400" dirty="0"/>
              <a:t>Ray Cord Chair</a:t>
            </a:r>
          </a:p>
        </p:txBody>
      </p:sp>
    </p:spTree>
    <p:extLst>
      <p:ext uri="{BB962C8B-B14F-4D97-AF65-F5344CB8AC3E}">
        <p14:creationId xmlns:p14="http://schemas.microsoft.com/office/powerpoint/2010/main" val="515749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C689-5CB6-A6DB-C68B-120527F6621F}"/>
              </a:ext>
            </a:extLst>
          </p:cNvPr>
          <p:cNvSpPr>
            <a:spLocks noGrp="1"/>
          </p:cNvSpPr>
          <p:nvPr>
            <p:ph type="title"/>
          </p:nvPr>
        </p:nvSpPr>
        <p:spPr>
          <a:xfrm>
            <a:off x="677333" y="609600"/>
            <a:ext cx="9206895" cy="853440"/>
          </a:xfrm>
        </p:spPr>
        <p:txBody>
          <a:bodyPr/>
          <a:lstStyle/>
          <a:p>
            <a:r>
              <a:rPr lang="en-US" dirty="0"/>
              <a:t>How CERT Teams communicate responding </a:t>
            </a:r>
          </a:p>
        </p:txBody>
      </p:sp>
      <p:graphicFrame>
        <p:nvGraphicFramePr>
          <p:cNvPr id="4" name="Content Placeholder 10">
            <a:extLst>
              <a:ext uri="{FF2B5EF4-FFF2-40B4-BE49-F238E27FC236}">
                <a16:creationId xmlns:a16="http://schemas.microsoft.com/office/drawing/2014/main" id="{5DD67466-DB30-494E-AF4D-A03E4C894FEF}"/>
              </a:ext>
            </a:extLst>
          </p:cNvPr>
          <p:cNvGraphicFramePr>
            <a:graphicFrameLocks noGrp="1"/>
          </p:cNvGraphicFramePr>
          <p:nvPr>
            <p:ph idx="1"/>
            <p:extLst>
              <p:ext uri="{D42A27DB-BD31-4B8C-83A1-F6EECF244321}">
                <p14:modId xmlns:p14="http://schemas.microsoft.com/office/powerpoint/2010/main" val="2215752461"/>
              </p:ext>
            </p:extLst>
          </p:nvPr>
        </p:nvGraphicFramePr>
        <p:xfrm>
          <a:off x="782365" y="1567679"/>
          <a:ext cx="8596312" cy="4465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3147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8F345-5C88-4678-2535-3BE9AA020BF0}"/>
              </a:ext>
            </a:extLst>
          </p:cNvPr>
          <p:cNvSpPr>
            <a:spLocks noGrp="1"/>
          </p:cNvSpPr>
          <p:nvPr>
            <p:ph type="title"/>
          </p:nvPr>
        </p:nvSpPr>
        <p:spPr/>
        <p:txBody>
          <a:bodyPr/>
          <a:lstStyle/>
          <a:p>
            <a:r>
              <a:rPr lang="en-US" dirty="0"/>
              <a:t>What Frequency Bands &amp; Technology do you use?</a:t>
            </a:r>
          </a:p>
        </p:txBody>
      </p:sp>
      <p:graphicFrame>
        <p:nvGraphicFramePr>
          <p:cNvPr id="6" name="Content Placeholder 5">
            <a:extLst>
              <a:ext uri="{FF2B5EF4-FFF2-40B4-BE49-F238E27FC236}">
                <a16:creationId xmlns:a16="http://schemas.microsoft.com/office/drawing/2014/main" id="{5542A8FA-A3B1-490B-DCF6-321B37718578}"/>
              </a:ext>
            </a:extLst>
          </p:cNvPr>
          <p:cNvGraphicFramePr>
            <a:graphicFrameLocks noGrp="1"/>
          </p:cNvGraphicFramePr>
          <p:nvPr>
            <p:ph idx="1"/>
            <p:extLst>
              <p:ext uri="{D42A27DB-BD31-4B8C-83A1-F6EECF244321}">
                <p14:modId xmlns:p14="http://schemas.microsoft.com/office/powerpoint/2010/main" val="2030255051"/>
              </p:ext>
            </p:extLst>
          </p:nvPr>
        </p:nvGraphicFramePr>
        <p:xfrm>
          <a:off x="747709" y="1863634"/>
          <a:ext cx="8596312" cy="42132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FAB6099-C607-30BA-F739-C3E53164353C}"/>
              </a:ext>
            </a:extLst>
          </p:cNvPr>
          <p:cNvSpPr txBox="1"/>
          <p:nvPr/>
        </p:nvSpPr>
        <p:spPr>
          <a:xfrm>
            <a:off x="7384943" y="1782354"/>
            <a:ext cx="2029097" cy="369332"/>
          </a:xfrm>
          <a:prstGeom prst="rect">
            <a:avLst/>
          </a:prstGeom>
          <a:noFill/>
        </p:spPr>
        <p:txBody>
          <a:bodyPr wrap="square" rtlCol="0">
            <a:spAutoFit/>
          </a:bodyPr>
          <a:lstStyle/>
          <a:p>
            <a:r>
              <a:rPr lang="en-US" dirty="0"/>
              <a:t>P25  Analog  DMR</a:t>
            </a:r>
          </a:p>
        </p:txBody>
      </p:sp>
      <p:sp>
        <p:nvSpPr>
          <p:cNvPr id="8" name="TextBox 7">
            <a:extLst>
              <a:ext uri="{FF2B5EF4-FFF2-40B4-BE49-F238E27FC236}">
                <a16:creationId xmlns:a16="http://schemas.microsoft.com/office/drawing/2014/main" id="{59783147-8430-9A43-F0F0-8B6DC3589D9C}"/>
              </a:ext>
            </a:extLst>
          </p:cNvPr>
          <p:cNvSpPr txBox="1"/>
          <p:nvPr/>
        </p:nvSpPr>
        <p:spPr>
          <a:xfrm>
            <a:off x="983994" y="2151686"/>
            <a:ext cx="3587932" cy="646331"/>
          </a:xfrm>
          <a:prstGeom prst="rect">
            <a:avLst/>
          </a:prstGeom>
          <a:noFill/>
        </p:spPr>
        <p:txBody>
          <a:bodyPr wrap="square" rtlCol="0">
            <a:spAutoFit/>
          </a:bodyPr>
          <a:lstStyle/>
          <a:p>
            <a:r>
              <a:rPr lang="en-US" dirty="0"/>
              <a:t>Can you program your radios?</a:t>
            </a:r>
          </a:p>
          <a:p>
            <a:r>
              <a:rPr lang="en-US" dirty="0"/>
              <a:t>57% Yes, 28% No, 14% No Answer</a:t>
            </a:r>
          </a:p>
        </p:txBody>
      </p:sp>
    </p:spTree>
    <p:extLst>
      <p:ext uri="{BB962C8B-B14F-4D97-AF65-F5344CB8AC3E}">
        <p14:creationId xmlns:p14="http://schemas.microsoft.com/office/powerpoint/2010/main" val="1178373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B1040-C665-AB7B-257D-B5C4BCB18D9C}"/>
              </a:ext>
            </a:extLst>
          </p:cNvPr>
          <p:cNvSpPr>
            <a:spLocks noGrp="1"/>
          </p:cNvSpPr>
          <p:nvPr>
            <p:ph type="title"/>
          </p:nvPr>
        </p:nvSpPr>
        <p:spPr/>
        <p:txBody>
          <a:bodyPr/>
          <a:lstStyle/>
          <a:p>
            <a:r>
              <a:rPr lang="en-US" dirty="0"/>
              <a:t>Other Radio Communications ?</a:t>
            </a:r>
          </a:p>
        </p:txBody>
      </p:sp>
      <p:graphicFrame>
        <p:nvGraphicFramePr>
          <p:cNvPr id="6" name="Content Placeholder 5">
            <a:extLst>
              <a:ext uri="{FF2B5EF4-FFF2-40B4-BE49-F238E27FC236}">
                <a16:creationId xmlns:a16="http://schemas.microsoft.com/office/drawing/2014/main" id="{BFC35583-928A-E69F-9F2B-CD961AE4E9CE}"/>
              </a:ext>
            </a:extLst>
          </p:cNvPr>
          <p:cNvGraphicFramePr>
            <a:graphicFrameLocks noGrp="1"/>
          </p:cNvGraphicFramePr>
          <p:nvPr>
            <p:ph idx="1"/>
            <p:extLst>
              <p:ext uri="{D42A27DB-BD31-4B8C-83A1-F6EECF244321}">
                <p14:modId xmlns:p14="http://schemas.microsoft.com/office/powerpoint/2010/main" val="968953316"/>
              </p:ext>
            </p:extLst>
          </p:nvPr>
        </p:nvGraphicFramePr>
        <p:xfrm>
          <a:off x="677863" y="2160588"/>
          <a:ext cx="8596312" cy="42227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5064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01D17-B89E-1974-FB31-3624791E8521}"/>
              </a:ext>
            </a:extLst>
          </p:cNvPr>
          <p:cNvSpPr>
            <a:spLocks noGrp="1"/>
          </p:cNvSpPr>
          <p:nvPr>
            <p:ph type="title"/>
          </p:nvPr>
        </p:nvSpPr>
        <p:spPr/>
        <p:txBody>
          <a:bodyPr/>
          <a:lstStyle/>
          <a:p>
            <a:r>
              <a:rPr lang="en-US" dirty="0"/>
              <a:t>Other Communications Technology ?</a:t>
            </a:r>
          </a:p>
        </p:txBody>
      </p:sp>
      <p:graphicFrame>
        <p:nvGraphicFramePr>
          <p:cNvPr id="6" name="Content Placeholder 5">
            <a:extLst>
              <a:ext uri="{FF2B5EF4-FFF2-40B4-BE49-F238E27FC236}">
                <a16:creationId xmlns:a16="http://schemas.microsoft.com/office/drawing/2014/main" id="{A128A2BF-25C9-69BE-06AE-22BFF8CDDE2C}"/>
              </a:ext>
            </a:extLst>
          </p:cNvPr>
          <p:cNvGraphicFramePr>
            <a:graphicFrameLocks noGrp="1"/>
          </p:cNvGraphicFramePr>
          <p:nvPr>
            <p:ph idx="1"/>
            <p:extLst>
              <p:ext uri="{D42A27DB-BD31-4B8C-83A1-F6EECF244321}">
                <p14:modId xmlns:p14="http://schemas.microsoft.com/office/powerpoint/2010/main" val="1134988069"/>
              </p:ext>
            </p:extLst>
          </p:nvPr>
        </p:nvGraphicFramePr>
        <p:xfrm>
          <a:off x="677863" y="2160588"/>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5593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A671C-205E-2DC2-A86F-288201BEE5E0}"/>
              </a:ext>
            </a:extLst>
          </p:cNvPr>
          <p:cNvSpPr>
            <a:spLocks noGrp="1"/>
          </p:cNvSpPr>
          <p:nvPr>
            <p:ph type="title"/>
          </p:nvPr>
        </p:nvSpPr>
        <p:spPr>
          <a:xfrm>
            <a:off x="677334" y="218327"/>
            <a:ext cx="8596668" cy="598311"/>
          </a:xfrm>
        </p:spPr>
        <p:txBody>
          <a:bodyPr>
            <a:normAutofit fontScale="90000"/>
          </a:bodyPr>
          <a:lstStyle/>
          <a:p>
            <a:r>
              <a:rPr lang="en-US" dirty="0"/>
              <a:t>Statewide sampling of Networks</a:t>
            </a:r>
          </a:p>
        </p:txBody>
      </p:sp>
      <p:sp>
        <p:nvSpPr>
          <p:cNvPr id="3" name="Content Placeholder 2">
            <a:extLst>
              <a:ext uri="{FF2B5EF4-FFF2-40B4-BE49-F238E27FC236}">
                <a16:creationId xmlns:a16="http://schemas.microsoft.com/office/drawing/2014/main" id="{C022BBD0-0269-CDB0-C11A-B5CDACE7EBBB}"/>
              </a:ext>
            </a:extLst>
          </p:cNvPr>
          <p:cNvSpPr>
            <a:spLocks noGrp="1"/>
          </p:cNvSpPr>
          <p:nvPr>
            <p:ph sz="half" idx="1"/>
          </p:nvPr>
        </p:nvSpPr>
        <p:spPr>
          <a:xfrm>
            <a:off x="677334" y="816638"/>
            <a:ext cx="4357510" cy="5781718"/>
          </a:xfrm>
        </p:spPr>
        <p:txBody>
          <a:bodyPr/>
          <a:lstStyle/>
          <a:p>
            <a:r>
              <a:rPr lang="en-US" dirty="0"/>
              <a:t>Berkshire County VHF</a:t>
            </a:r>
          </a:p>
          <a:p>
            <a:endParaRPr lang="en-US" dirty="0"/>
          </a:p>
          <a:p>
            <a:r>
              <a:rPr lang="en-US" dirty="0"/>
              <a:t>Franklin County UHF with some VHF</a:t>
            </a:r>
          </a:p>
          <a:p>
            <a:pPr marL="0" indent="0">
              <a:buNone/>
            </a:pPr>
            <a:endParaRPr lang="en-US" dirty="0"/>
          </a:p>
          <a:p>
            <a:r>
              <a:rPr lang="en-US" dirty="0"/>
              <a:t>Hampden VHF, some UHF some 800</a:t>
            </a:r>
          </a:p>
          <a:p>
            <a:endParaRPr lang="en-US" dirty="0"/>
          </a:p>
          <a:p>
            <a:r>
              <a:rPr lang="en-US" dirty="0"/>
              <a:t>Worcester Rutland UHF, New Braintree VHF FD, 800 PD</a:t>
            </a:r>
          </a:p>
          <a:p>
            <a:pPr marL="0" indent="0">
              <a:buNone/>
            </a:pPr>
            <a:endParaRPr lang="en-US" dirty="0"/>
          </a:p>
          <a:p>
            <a:r>
              <a:rPr lang="en-US" dirty="0"/>
              <a:t>Middlesex UHF, some VHF, some 800</a:t>
            </a:r>
          </a:p>
          <a:p>
            <a:pPr marL="0" indent="0">
              <a:buNone/>
            </a:pPr>
            <a:endParaRPr lang="en-US" dirty="0"/>
          </a:p>
          <a:p>
            <a:r>
              <a:rPr lang="en-US" dirty="0"/>
              <a:t>Essex Mix of VHF, UHF</a:t>
            </a:r>
          </a:p>
          <a:p>
            <a:pPr marL="0" indent="0">
              <a:buNone/>
            </a:pPr>
            <a:endParaRPr lang="en-US" dirty="0"/>
          </a:p>
          <a:p>
            <a:r>
              <a:rPr lang="en-US" dirty="0"/>
              <a:t>Suffolk Mostly UHF some 800</a:t>
            </a:r>
          </a:p>
        </p:txBody>
      </p:sp>
      <p:sp>
        <p:nvSpPr>
          <p:cNvPr id="4" name="Content Placeholder 3">
            <a:extLst>
              <a:ext uri="{FF2B5EF4-FFF2-40B4-BE49-F238E27FC236}">
                <a16:creationId xmlns:a16="http://schemas.microsoft.com/office/drawing/2014/main" id="{E13283A5-8D7B-F0EB-2752-96B4A9C890A5}"/>
              </a:ext>
            </a:extLst>
          </p:cNvPr>
          <p:cNvSpPr>
            <a:spLocks noGrp="1"/>
          </p:cNvSpPr>
          <p:nvPr>
            <p:ph sz="half" idx="2"/>
          </p:nvPr>
        </p:nvSpPr>
        <p:spPr>
          <a:xfrm>
            <a:off x="5117530" y="816638"/>
            <a:ext cx="4184034" cy="6050843"/>
          </a:xfrm>
        </p:spPr>
        <p:txBody>
          <a:bodyPr/>
          <a:lstStyle/>
          <a:p>
            <a:r>
              <a:rPr lang="en-US" dirty="0"/>
              <a:t>Norfolk UHF PD/FD VHF DPW </a:t>
            </a:r>
            <a:r>
              <a:rPr lang="en-US" dirty="0" err="1"/>
              <a:t>etc</a:t>
            </a:r>
            <a:endParaRPr lang="en-US" dirty="0"/>
          </a:p>
          <a:p>
            <a:endParaRPr lang="en-US" dirty="0"/>
          </a:p>
          <a:p>
            <a:r>
              <a:rPr lang="en-US" dirty="0"/>
              <a:t>Bristol UHF PD/FD VHF DPW </a:t>
            </a:r>
            <a:r>
              <a:rPr lang="en-US" dirty="0" err="1"/>
              <a:t>etc</a:t>
            </a:r>
            <a:endParaRPr lang="en-US" dirty="0"/>
          </a:p>
          <a:p>
            <a:endParaRPr lang="en-US" dirty="0"/>
          </a:p>
          <a:p>
            <a:r>
              <a:rPr lang="en-US" dirty="0"/>
              <a:t>Plymouth UHF PD/FD VHF DPW 800</a:t>
            </a:r>
          </a:p>
          <a:p>
            <a:endParaRPr lang="en-US" dirty="0"/>
          </a:p>
          <a:p>
            <a:r>
              <a:rPr lang="en-US" dirty="0"/>
              <a:t>Barnstable VHF Low, VHF, UHF, 800</a:t>
            </a:r>
          </a:p>
          <a:p>
            <a:endParaRPr lang="en-US" dirty="0"/>
          </a:p>
          <a:p>
            <a:r>
              <a:rPr lang="en-US" dirty="0"/>
              <a:t>Nantucket VHF.  Dukes VHF</a:t>
            </a:r>
          </a:p>
          <a:p>
            <a:pPr marL="0" indent="0">
              <a:buNone/>
            </a:pPr>
            <a:endParaRPr lang="en-US" dirty="0"/>
          </a:p>
          <a:p>
            <a:pPr marL="0" indent="0">
              <a:buNone/>
            </a:pPr>
            <a:r>
              <a:rPr lang="en-US" dirty="0"/>
              <a:t>In Counties where there is a mix of VHF/UHF sometimes is </a:t>
            </a:r>
            <a:r>
              <a:rPr lang="en-US" dirty="0" err="1"/>
              <a:t>is</a:t>
            </a:r>
            <a:r>
              <a:rPr lang="en-US" dirty="0"/>
              <a:t> VHF FD and UHF PD. In the West of the State some PDs and FDs maintain VHF low band as a secondary backup</a:t>
            </a:r>
          </a:p>
        </p:txBody>
      </p:sp>
    </p:spTree>
    <p:extLst>
      <p:ext uri="{BB962C8B-B14F-4D97-AF65-F5344CB8AC3E}">
        <p14:creationId xmlns:p14="http://schemas.microsoft.com/office/powerpoint/2010/main" val="3008353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69E616-D7C9-1470-0CEA-AAF08B7DA498}"/>
              </a:ext>
            </a:extLst>
          </p:cNvPr>
          <p:cNvSpPr>
            <a:spLocks noGrp="1"/>
          </p:cNvSpPr>
          <p:nvPr>
            <p:ph type="title"/>
          </p:nvPr>
        </p:nvSpPr>
        <p:spPr>
          <a:xfrm>
            <a:off x="677334" y="415637"/>
            <a:ext cx="8596668" cy="655782"/>
          </a:xfrm>
        </p:spPr>
        <p:txBody>
          <a:bodyPr/>
          <a:lstStyle/>
          <a:p>
            <a:r>
              <a:rPr lang="en-US" dirty="0"/>
              <a:t>So What is the answer?????</a:t>
            </a:r>
          </a:p>
        </p:txBody>
      </p:sp>
      <p:sp>
        <p:nvSpPr>
          <p:cNvPr id="6" name="Content Placeholder 5">
            <a:extLst>
              <a:ext uri="{FF2B5EF4-FFF2-40B4-BE49-F238E27FC236}">
                <a16:creationId xmlns:a16="http://schemas.microsoft.com/office/drawing/2014/main" id="{F2F60028-517F-60DF-1932-5CCB681AC680}"/>
              </a:ext>
            </a:extLst>
          </p:cNvPr>
          <p:cNvSpPr>
            <a:spLocks noGrp="1"/>
          </p:cNvSpPr>
          <p:nvPr>
            <p:ph idx="1"/>
          </p:nvPr>
        </p:nvSpPr>
        <p:spPr>
          <a:xfrm>
            <a:off x="677334" y="1265383"/>
            <a:ext cx="8596668" cy="5329382"/>
          </a:xfrm>
        </p:spPr>
        <p:txBody>
          <a:bodyPr/>
          <a:lstStyle/>
          <a:p>
            <a:r>
              <a:rPr lang="en-US" sz="2400" dirty="0"/>
              <a:t>While there are more UHF than VHF Networks in the State, VHF has its place.</a:t>
            </a:r>
          </a:p>
          <a:p>
            <a:r>
              <a:rPr lang="en-US" sz="2400" dirty="0"/>
              <a:t>UHF penetrates buildings better, VHF covers hilly terrain better than UHF</a:t>
            </a:r>
          </a:p>
          <a:p>
            <a:r>
              <a:rPr lang="en-US" sz="2400" dirty="0"/>
              <a:t>VHF has a larger coverage area on direct than UHF</a:t>
            </a:r>
          </a:p>
          <a:p>
            <a:r>
              <a:rPr lang="en-US" sz="2400" dirty="0"/>
              <a:t>CERT Teams have to be able to communicate with their Public Safety Agencies so stay with them</a:t>
            </a:r>
          </a:p>
          <a:p>
            <a:r>
              <a:rPr lang="en-US" sz="2400" dirty="0"/>
              <a:t>You shouldn’t have to carry multiple radios</a:t>
            </a:r>
          </a:p>
          <a:p>
            <a:r>
              <a:rPr lang="en-US" sz="2400" dirty="0"/>
              <a:t>We recommend those Towns that are on VHF stay on VHF, those that are on UHF stay on UHF</a:t>
            </a:r>
          </a:p>
          <a:p>
            <a:pPr marL="0" indent="0">
              <a:buNone/>
            </a:pPr>
            <a:r>
              <a:rPr lang="en-US" sz="2400" dirty="0"/>
              <a:t>           </a:t>
            </a:r>
            <a:r>
              <a:rPr lang="en-US" sz="2400" b="1" dirty="0"/>
              <a:t>The answer is </a:t>
            </a:r>
            <a:r>
              <a:rPr lang="en-US" sz="3200" b="1" dirty="0"/>
              <a:t>INTEROPERABILITY!</a:t>
            </a:r>
          </a:p>
          <a:p>
            <a:endParaRPr lang="en-US" sz="2400" dirty="0"/>
          </a:p>
          <a:p>
            <a:endParaRPr lang="en-US" dirty="0"/>
          </a:p>
        </p:txBody>
      </p:sp>
    </p:spTree>
    <p:extLst>
      <p:ext uri="{BB962C8B-B14F-4D97-AF65-F5344CB8AC3E}">
        <p14:creationId xmlns:p14="http://schemas.microsoft.com/office/powerpoint/2010/main" val="731307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C97AA-F862-C3C5-56EF-242159643D90}"/>
              </a:ext>
            </a:extLst>
          </p:cNvPr>
          <p:cNvSpPr>
            <a:spLocks noGrp="1"/>
          </p:cNvSpPr>
          <p:nvPr>
            <p:ph type="title"/>
          </p:nvPr>
        </p:nvSpPr>
        <p:spPr/>
        <p:txBody>
          <a:bodyPr/>
          <a:lstStyle/>
          <a:p>
            <a:r>
              <a:rPr lang="en-US" b="1" dirty="0"/>
              <a:t>Interoperability</a:t>
            </a:r>
            <a:r>
              <a:rPr lang="en-US" dirty="0"/>
              <a:t>- The alphabet soup of</a:t>
            </a:r>
            <a:br>
              <a:rPr lang="en-US" dirty="0"/>
            </a:br>
            <a:r>
              <a:rPr lang="en-US" dirty="0"/>
              <a:t>      radio communications</a:t>
            </a:r>
          </a:p>
        </p:txBody>
      </p:sp>
      <p:sp>
        <p:nvSpPr>
          <p:cNvPr id="5" name="Content Placeholder 4">
            <a:extLst>
              <a:ext uri="{FF2B5EF4-FFF2-40B4-BE49-F238E27FC236}">
                <a16:creationId xmlns:a16="http://schemas.microsoft.com/office/drawing/2014/main" id="{2A5EE8D2-19FC-578D-52E1-DAB7A08D8165}"/>
              </a:ext>
            </a:extLst>
          </p:cNvPr>
          <p:cNvSpPr>
            <a:spLocks noGrp="1"/>
          </p:cNvSpPr>
          <p:nvPr>
            <p:ph idx="1"/>
          </p:nvPr>
        </p:nvSpPr>
        <p:spPr>
          <a:xfrm>
            <a:off x="332509" y="2160589"/>
            <a:ext cx="9735127" cy="3880773"/>
          </a:xfrm>
        </p:spPr>
        <p:txBody>
          <a:bodyPr>
            <a:normAutofit fontScale="77500" lnSpcReduction="20000"/>
          </a:bodyPr>
          <a:lstStyle/>
          <a:p>
            <a:r>
              <a:rPr lang="en-US" sz="2400" dirty="0"/>
              <a:t>Program is administered by CISA which is part of DHS  under its SAFECOM program which also sponsors AUXCOM and SHARES</a:t>
            </a:r>
          </a:p>
          <a:p>
            <a:r>
              <a:rPr lang="en-US" sz="2400" dirty="0"/>
              <a:t>Publishes </a:t>
            </a:r>
            <a:r>
              <a:rPr lang="en-US" sz="2400" dirty="0" err="1"/>
              <a:t>NiFOG</a:t>
            </a:r>
            <a:r>
              <a:rPr lang="en-US" sz="2400" dirty="0"/>
              <a:t>- National Interoperability Field Operations Guide</a:t>
            </a:r>
          </a:p>
          <a:p>
            <a:r>
              <a:rPr lang="en-US" sz="2400" dirty="0" err="1"/>
              <a:t>NiFOG</a:t>
            </a:r>
            <a:r>
              <a:rPr lang="en-US" sz="2400" dirty="0"/>
              <a:t> is a directory of all Federal and State/Local authorized frequencies for use by appropriate entities to insure communications capabilities during incidents.</a:t>
            </a:r>
          </a:p>
          <a:p>
            <a:r>
              <a:rPr lang="en-US" sz="2400" dirty="0"/>
              <a:t>Some frequencies are reserved for Federal Agencies, Some are reserved for Police and some for Fire </a:t>
            </a:r>
          </a:p>
          <a:p>
            <a:r>
              <a:rPr lang="en-US" sz="2400" dirty="0"/>
              <a:t>Others are open for Local and State without licensure</a:t>
            </a:r>
          </a:p>
          <a:p>
            <a:r>
              <a:rPr lang="en-US" sz="2400" dirty="0"/>
              <a:t>You should get permission from MEMA before using a direct channel.</a:t>
            </a:r>
          </a:p>
          <a:p>
            <a:r>
              <a:rPr lang="en-US" sz="2400" dirty="0"/>
              <a:t>Some repeater channels have to be turned on by MEMA or MSP</a:t>
            </a:r>
          </a:p>
          <a:p>
            <a:r>
              <a:rPr lang="en-US" sz="2400" dirty="0"/>
              <a:t>Radios purchased with Grant money are required to have </a:t>
            </a:r>
            <a:r>
              <a:rPr lang="en-US" sz="2400" dirty="0" err="1"/>
              <a:t>Vtac</a:t>
            </a:r>
            <a:r>
              <a:rPr lang="en-US" sz="2400" dirty="0"/>
              <a:t>/</a:t>
            </a:r>
            <a:r>
              <a:rPr lang="en-US" sz="2400" dirty="0" err="1"/>
              <a:t>Utac</a:t>
            </a:r>
            <a:r>
              <a:rPr lang="en-US" sz="2400" dirty="0"/>
              <a:t>/8tac in them</a:t>
            </a:r>
          </a:p>
        </p:txBody>
      </p:sp>
    </p:spTree>
    <p:extLst>
      <p:ext uri="{BB962C8B-B14F-4D97-AF65-F5344CB8AC3E}">
        <p14:creationId xmlns:p14="http://schemas.microsoft.com/office/powerpoint/2010/main" val="206512341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2762</TotalTime>
  <Words>1111</Words>
  <Application>Microsoft Office PowerPoint</Application>
  <PresentationFormat>Widescreen</PresentationFormat>
  <Paragraphs>153</Paragraphs>
  <Slides>26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Trebuchet MS</vt:lpstr>
      <vt:lpstr>Wingdings 3</vt:lpstr>
      <vt:lpstr>Facet</vt:lpstr>
      <vt:lpstr>Communications Survey </vt:lpstr>
      <vt:lpstr>How CERT Teams Notify (Callout)</vt:lpstr>
      <vt:lpstr>How CERT Teams communicate responding </vt:lpstr>
      <vt:lpstr>What Frequency Bands &amp; Technology do you use?</vt:lpstr>
      <vt:lpstr>Other Radio Communications ?</vt:lpstr>
      <vt:lpstr>Other Communications Technology ?</vt:lpstr>
      <vt:lpstr>Statewide sampling of Networks</vt:lpstr>
      <vt:lpstr>So What is the answer?????</vt:lpstr>
      <vt:lpstr>Interoperability- The alphabet soup of       radio communications</vt:lpstr>
      <vt:lpstr>Low Band Tac Channels</vt:lpstr>
      <vt:lpstr>VHF Direct Channels</vt:lpstr>
      <vt:lpstr>VHF Repeater Channels </vt:lpstr>
      <vt:lpstr>Utac Channels Direct &amp; Repeater</vt:lpstr>
      <vt:lpstr>800Mhz 8Tac or iTac Channels</vt:lpstr>
      <vt:lpstr>So you are saying stay where we are??? How do we communicate???</vt:lpstr>
      <vt:lpstr>Cross Band Repeater VHF/UHF</vt:lpstr>
      <vt:lpstr>           Zello Internet Gateway                    Using RoxiBox      </vt:lpstr>
      <vt:lpstr>Zello GateWay Demonstration Eric Williams Marlborough EMA-CERT</vt:lpstr>
      <vt:lpstr>Network Configuration</vt:lpstr>
      <vt:lpstr>    Channels Screen with Cross Links </vt:lpstr>
      <vt:lpstr>Phone on default Channel </vt:lpstr>
      <vt:lpstr>Contacts List on a single Channel</vt:lpstr>
      <vt:lpstr>Indication of a call on another channel  while you are on your default channel</vt:lpstr>
      <vt:lpstr>Conclusions</vt:lpstr>
      <vt:lpstr>So Now What?????</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Cord</dc:creator>
  <cp:lastModifiedBy>Ray Cord</cp:lastModifiedBy>
  <cp:revision>38</cp:revision>
  <dcterms:created xsi:type="dcterms:W3CDTF">2026-03-26T21:11:02Z</dcterms:created>
  <dcterms:modified xsi:type="dcterms:W3CDTF">2026-04-08T15:42:26Z</dcterms:modified>
</cp:coreProperties>
</file>